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5"/>
  </p:handoutMasterIdLst>
  <p:sldIdLst>
    <p:sldId id="266" r:id="rId2"/>
    <p:sldId id="334" r:id="rId3"/>
    <p:sldId id="335" r:id="rId4"/>
    <p:sldId id="336" r:id="rId5"/>
    <p:sldId id="337" r:id="rId6"/>
    <p:sldId id="338" r:id="rId7"/>
    <p:sldId id="339" r:id="rId8"/>
    <p:sldId id="340" r:id="rId9"/>
    <p:sldId id="343" r:id="rId10"/>
    <p:sldId id="347" r:id="rId11"/>
    <p:sldId id="345" r:id="rId12"/>
    <p:sldId id="346" r:id="rId13"/>
    <p:sldId id="344" r:id="rId14"/>
    <p:sldId id="361" r:id="rId15"/>
    <p:sldId id="362" r:id="rId16"/>
    <p:sldId id="366" r:id="rId17"/>
    <p:sldId id="363" r:id="rId18"/>
    <p:sldId id="365" r:id="rId19"/>
    <p:sldId id="364" r:id="rId20"/>
    <p:sldId id="290" r:id="rId21"/>
    <p:sldId id="318" r:id="rId22"/>
    <p:sldId id="350" r:id="rId23"/>
    <p:sldId id="357" r:id="rId24"/>
    <p:sldId id="351" r:id="rId25"/>
    <p:sldId id="352" r:id="rId26"/>
    <p:sldId id="353" r:id="rId27"/>
    <p:sldId id="355" r:id="rId28"/>
    <p:sldId id="358" r:id="rId29"/>
    <p:sldId id="354" r:id="rId30"/>
    <p:sldId id="356" r:id="rId31"/>
    <p:sldId id="348" r:id="rId32"/>
    <p:sldId id="359" r:id="rId33"/>
    <p:sldId id="36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65FF"/>
    <a:srgbClr val="0056D7"/>
    <a:srgbClr val="00B0F0"/>
    <a:srgbClr val="6A00F4"/>
    <a:srgbClr val="FFFFFF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4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5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EC6F799-4A1D-10E2-549D-8D5DACD2B6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5E57FF-9A64-5F04-0F40-C7DF0262D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800F1-D449-4BCC-8CA9-9C59BD451528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94F540-5927-B7B4-90C9-D33B6694FD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248E24-2B77-AD1C-7C1B-64B56352F0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B6406-4C86-4576-8435-908B378CA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2317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1FBE54C-063C-42E8-A0D0-526779C399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575" y="393378"/>
            <a:ext cx="11374438" cy="607124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1113C1-4D73-41A4-85A0-662F6C68F444}"/>
              </a:ext>
            </a:extLst>
          </p:cNvPr>
          <p:cNvSpPr/>
          <p:nvPr userDrawn="1"/>
        </p:nvSpPr>
        <p:spPr>
          <a:xfrm>
            <a:off x="409575" y="393378"/>
            <a:ext cx="11374438" cy="6075946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94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B0D10-2264-C491-86B6-DA7F1CDF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705B6B-21C8-5001-8644-B32227CEE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DAB3-FA04-4C1B-B213-A3A6AB32C8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7F50A3-25F4-2B15-B579-9DFB34DB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2947D-01F0-8AE6-F9EC-B1B3A8F2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C8E5-FB0E-4F66-9F49-6F56465FF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98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9A0AFC-2F34-3193-B662-41B82B4FC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DAB3-FA04-4C1B-B213-A3A6AB32C8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F85A91-C8D2-A0AA-F2F4-D8D25E67C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1E4EE6-9286-A25F-DCD5-DC85D4D64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C8E5-FB0E-4F66-9F49-6F56465FF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22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28948-6400-D61E-DC8B-E3F07683C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167272-4966-068B-4000-5CB6259EE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734E3A-194F-0E08-A25A-27293BC74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17E292-8E4A-6461-2B39-FC49DAC68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DAB3-FA04-4C1B-B213-A3A6AB32C8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BADCE2-0E1D-728C-A8D1-0990F5E3E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DC4B12-6BB7-D2F4-66FF-3A2BE504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C8E5-FB0E-4F66-9F49-6F56465FF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28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DA0AE-AC9D-A878-7909-A7AEEB310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2619E0-027D-24CA-B109-A3A7336698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3990BF-633D-1875-D6EC-3FFBC4560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B0F39F-E682-2363-0D07-483B6DB5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DAB3-FA04-4C1B-B213-A3A6AB32C8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DB32A4-2759-44C8-BF18-B0228E68B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D42745-40BE-2522-AAA3-B377C16A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C8E5-FB0E-4F66-9F49-6F56465FF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99159-350C-2ED7-2C19-73C8DADD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407B5E-1421-7642-9CBB-FB2D93B76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B22A28-DD56-2EEA-3562-07F2996EE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DAB3-FA04-4C1B-B213-A3A6AB32C8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690FE8-C968-E8AC-493C-628E8738B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D4A703-2DF1-704B-0C59-7A7936C55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C8E5-FB0E-4F66-9F49-6F56465FF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330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372D2F-728E-5885-611F-0E5D3B0462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3D3F86-8D19-C1BA-36BA-61DCA86E1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2F58DF-956D-5C9D-5D43-D8F32A338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DAB3-FA04-4C1B-B213-A3A6AB32C8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BA1CB4-7E16-34D1-4AB8-175B37CB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B996A3-428A-BDCE-E229-597C1040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C8E5-FB0E-4F66-9F49-6F56465FF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776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5A5A07F0-8FDA-4E13-974D-2739129848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987" y="393378"/>
            <a:ext cx="5408631" cy="607124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B14769-A90D-43E7-B535-3F53B5B404BF}"/>
              </a:ext>
            </a:extLst>
          </p:cNvPr>
          <p:cNvSpPr/>
          <p:nvPr userDrawn="1"/>
        </p:nvSpPr>
        <p:spPr>
          <a:xfrm>
            <a:off x="5484530" y="0"/>
            <a:ext cx="637538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L" panose="02020603020101020101" pitchFamily="18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E99FF70-8108-475E-ACEF-206AB5E7EA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823" y="393378"/>
            <a:ext cx="256190" cy="39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94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57">
          <p15:clr>
            <a:srgbClr val="FBAE40"/>
          </p15:clr>
        </p15:guide>
        <p15:guide id="4" orient="horz" pos="23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742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AA6C5B7-6995-44C9-BE3A-327416C1D086}"/>
              </a:ext>
            </a:extLst>
          </p:cNvPr>
          <p:cNvSpPr/>
          <p:nvPr userDrawn="1"/>
        </p:nvSpPr>
        <p:spPr>
          <a:xfrm>
            <a:off x="407987" y="408562"/>
            <a:ext cx="11453273" cy="5904689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Rix고딕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0AD9E1-110C-43D8-8A7F-32DF5A7AB6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823" y="393378"/>
            <a:ext cx="256190" cy="39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11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D40C9D-0D49-48A9-A6D5-8AFB645670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823" y="393378"/>
            <a:ext cx="256190" cy="39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7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2339D-31FB-EC40-C4D6-F54466176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3CB626-293C-422D-3921-1EC6DB610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31F7B2-3641-2829-B52C-57E1E2DC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DAB3-FA04-4C1B-B213-A3A6AB32C8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F06BBE-4DAF-9008-D169-237C1A665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111D2-A22F-A946-E8CD-6D22FB89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C8E5-FB0E-4F66-9F49-6F56465FF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756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727F6-B013-1B01-DAE3-4F9C53B52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D32CC4-E3EA-7344-44C4-9EDD2810E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9C0D72-40A0-19F0-E61C-386913D80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DAB3-FA04-4C1B-B213-A3A6AB32C8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1283F4-A59E-AE60-FA10-3A608DFE1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D524AE-3EC2-6B23-CE9F-FB54D31D4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C8E5-FB0E-4F66-9F49-6F56465FF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938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2BF5F8-6180-B55E-F918-F15C60D7C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123BE5-C5E4-24AE-62BE-418614091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3347DF-2A57-A9EE-65DC-6913E3E0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DAB3-FA04-4C1B-B213-A3A6AB32C8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F33D9A-7961-6094-E9F6-7092CD8B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6B6EB3-75EA-AA82-98EE-E02D84C1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C8E5-FB0E-4F66-9F49-6F56465FF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400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24975-4857-D63A-53F4-3078DDE0C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B42366-6A9E-8CBC-8FC2-09EF563D97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12B77C-17D3-5CB4-AE8E-BB8F2C2CA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B7A5A3-5A7C-1494-5449-35CB23236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DAB3-FA04-4C1B-B213-A3A6AB32C8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0EF4A1-C702-6112-750A-DB1A3FC82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2C8381-FC8D-805A-58B9-47515B17C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C8E5-FB0E-4F66-9F49-6F56465FF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6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7AC66-4597-60B6-E46F-F4292BA0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AF2C8A-D5EE-0B32-8506-1B2ED3391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EE5C4B-291A-9B09-4A48-B173213EA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1FA34D-5BFC-C025-12A1-0327B756B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4E2C8C-6EB7-0388-DD0C-4309DB5D66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2D46EB-100A-407C-4913-E0415944D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DAB3-FA04-4C1B-B213-A3A6AB32C8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C2F54C-A592-A2B8-989A-6CA625045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FC2059-05C7-0C6B-ACB8-76C91B7A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C8E5-FB0E-4F66-9F49-6F56465FF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16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1EA733-8E3D-06DC-D0BD-9A109F63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B3166-6C94-2008-5418-7603F11BC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05B870-3E62-0913-A76C-BA3271A8A5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DAB3-FA04-4C1B-B213-A3A6AB32C85F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D0807C-A496-FBA1-1E7C-DC535F697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318BD5-CFB8-B27E-13B3-34E942624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FC8E5-FB0E-4F66-9F49-6F56465FF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50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rdcloud.com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doptium.net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radle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마조렐 블루, 스크린샷이(가) 표시된 사진&#10;&#10;자동 생성된 설명">
            <a:extLst>
              <a:ext uri="{FF2B5EF4-FFF2-40B4-BE49-F238E27FC236}">
                <a16:creationId xmlns:a16="http://schemas.microsoft.com/office/drawing/2014/main" id="{D74032AE-9DEB-9786-CA8F-01D848FF9D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" y="0"/>
            <a:ext cx="12182535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0387318-C09A-47D9-8855-3C802631DAA7}"/>
              </a:ext>
            </a:extLst>
          </p:cNvPr>
          <p:cNvGrpSpPr/>
          <p:nvPr/>
        </p:nvGrpSpPr>
        <p:grpSpPr>
          <a:xfrm>
            <a:off x="4166627" y="2510381"/>
            <a:ext cx="3858749" cy="1234864"/>
            <a:chOff x="4075342" y="2736668"/>
            <a:chExt cx="3858749" cy="1234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90C918-366C-42EB-AD97-1351D295316C}"/>
                </a:ext>
              </a:extLst>
            </p:cNvPr>
            <p:cNvSpPr txBox="1"/>
            <p:nvPr/>
          </p:nvSpPr>
          <p:spPr>
            <a:xfrm>
              <a:off x="4075342" y="3202091"/>
              <a:ext cx="385874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SW </a:t>
              </a:r>
              <a:r>
                <a:rPr lang="ko-KR" altLang="en-US" sz="4400" b="1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프레임워크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5E420D-7911-4B50-B5F0-6D65A4AB4404}"/>
                </a:ext>
              </a:extLst>
            </p:cNvPr>
            <p:cNvSpPr txBox="1"/>
            <p:nvPr/>
          </p:nvSpPr>
          <p:spPr>
            <a:xfrm>
              <a:off x="5005081" y="2736668"/>
              <a:ext cx="1999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1-2</a:t>
              </a:r>
              <a:r>
                <a:rPr lang="ko-KR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주차 강의자료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1957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BE248-93B1-42AE-DBE2-48E0FDAE8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DBD50B-3B73-746C-11F3-BA918962CD19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SW 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프레임워크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23220D4-435D-942E-F3DD-B0DB72026DA6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1B0671BD-0E25-FCB4-1E78-0ADDE0B3D183}"/>
              </a:ext>
            </a:extLst>
          </p:cNvPr>
          <p:cNvSpPr txBox="1">
            <a:spLocks/>
          </p:cNvSpPr>
          <p:nvPr/>
        </p:nvSpPr>
        <p:spPr>
          <a:xfrm>
            <a:off x="602189" y="1055427"/>
            <a:ext cx="8229600" cy="52286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 marL="0"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b="1" dirty="0" err="1">
                <a:latin typeface="+mn-lt"/>
                <a:ea typeface="맑은 고딕" pitchFamily="50" charset="-127"/>
              </a:rPr>
              <a:t>BackEnd</a:t>
            </a:r>
            <a:r>
              <a:rPr lang="en-US" altLang="ko-KR" sz="2400" b="1" dirty="0">
                <a:latin typeface="+mn-lt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+mn-lt"/>
                <a:ea typeface="맑은 고딕" pitchFamily="50" charset="-127"/>
              </a:rPr>
              <a:t>프레임워크</a:t>
            </a:r>
            <a:endParaRPr lang="ko-KR" altLang="en-US" sz="1600" b="1" dirty="0">
              <a:latin typeface="+mn-lt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C5EED9-14B1-A5C6-8FE6-54502C7B980A}"/>
              </a:ext>
            </a:extLst>
          </p:cNvPr>
          <p:cNvSpPr/>
          <p:nvPr/>
        </p:nvSpPr>
        <p:spPr>
          <a:xfrm>
            <a:off x="567407" y="1145762"/>
            <a:ext cx="72008" cy="3600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DD31EB-AEE6-9B05-08E1-52202EF21A75}"/>
              </a:ext>
            </a:extLst>
          </p:cNvPr>
          <p:cNvSpPr/>
          <p:nvPr/>
        </p:nvSpPr>
        <p:spPr>
          <a:xfrm>
            <a:off x="1845877" y="1530360"/>
            <a:ext cx="8573975" cy="5901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백엔드</a:t>
            </a:r>
            <a:r>
              <a:rPr lang="ko-KR" altLang="en-US" sz="1200" b="1" dirty="0">
                <a:solidFill>
                  <a:schemeClr val="tx1"/>
                </a:solidFill>
              </a:rPr>
              <a:t> 프레임워크의 필요성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4BEDDD00-D66B-57BE-D22A-2D03F276DE9D}"/>
              </a:ext>
            </a:extLst>
          </p:cNvPr>
          <p:cNvSpPr txBox="1"/>
          <p:nvPr/>
        </p:nvSpPr>
        <p:spPr>
          <a:xfrm>
            <a:off x="1845877" y="2125613"/>
            <a:ext cx="85739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200" dirty="0"/>
              <a:t>대규모 서비스의 복잡도 증가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요청 처리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 처리</a:t>
            </a:r>
            <a:r>
              <a:rPr lang="en-US" altLang="ko-KR" sz="1200" dirty="0"/>
              <a:t>, </a:t>
            </a:r>
            <a:r>
              <a:rPr lang="ko-KR" altLang="en-US" sz="1200" dirty="0"/>
              <a:t>보안</a:t>
            </a:r>
            <a:r>
              <a:rPr lang="en-US" altLang="ko-KR" sz="1200" dirty="0"/>
              <a:t>, </a:t>
            </a:r>
            <a:r>
              <a:rPr lang="ko-KR" altLang="en-US" sz="1200" dirty="0"/>
              <a:t>예외처리 등 반복되는 작업 표준화 필요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효율적인 개발 및 유지보수 필요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팀 단위 개발 시 일관된 구조 필요</a:t>
            </a:r>
            <a:r>
              <a:rPr lang="en-US" altLang="ko-KR" sz="12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프로젝트 규모 커질수록 표준화된 개발 방식 필수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안정성 및 보안 강화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사용자 인증</a:t>
            </a:r>
            <a:r>
              <a:rPr lang="en-US" altLang="ko-KR" sz="1200" dirty="0"/>
              <a:t>/</a:t>
            </a:r>
            <a:r>
              <a:rPr lang="ko-KR" altLang="en-US" sz="1200" dirty="0"/>
              <a:t>인가</a:t>
            </a:r>
            <a:r>
              <a:rPr lang="en-US" altLang="ko-KR" sz="1200" dirty="0"/>
              <a:t>, </a:t>
            </a:r>
            <a:r>
              <a:rPr lang="ko-KR" altLang="en-US" sz="1200" dirty="0"/>
              <a:t>보안 정책 등 표준 가이드 제공 필요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외부 서비스 연동 및 확장성 확보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다양한 시스템과 연동</a:t>
            </a:r>
            <a:r>
              <a:rPr lang="en-US" altLang="ko-KR" sz="1200" dirty="0"/>
              <a:t>, API </a:t>
            </a:r>
            <a:r>
              <a:rPr lang="ko-KR" altLang="en-US" sz="1200" dirty="0"/>
              <a:t>제공 및 데이터 처리 성능 최적화 필요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API </a:t>
            </a:r>
            <a:r>
              <a:rPr lang="ko-KR" altLang="en-US" sz="1200" dirty="0"/>
              <a:t>기반 서비스 확산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다양한 클라이언트</a:t>
            </a:r>
            <a:r>
              <a:rPr lang="en-US" altLang="ko-KR" sz="1200" dirty="0"/>
              <a:t>(</a:t>
            </a:r>
            <a:r>
              <a:rPr lang="ko-KR" altLang="en-US" sz="1200" dirty="0"/>
              <a:t>웹</a:t>
            </a:r>
            <a:r>
              <a:rPr lang="en-US" altLang="ko-KR" sz="1200" dirty="0"/>
              <a:t>, </a:t>
            </a:r>
            <a:r>
              <a:rPr lang="ko-KR" altLang="en-US" sz="1200" dirty="0"/>
              <a:t>모바일</a:t>
            </a:r>
            <a:r>
              <a:rPr lang="en-US" altLang="ko-KR" sz="1200" dirty="0"/>
              <a:t>, IoT </a:t>
            </a:r>
            <a:r>
              <a:rPr lang="ko-KR" altLang="en-US" sz="1200" dirty="0"/>
              <a:t>등</a:t>
            </a:r>
            <a:r>
              <a:rPr lang="en-US" altLang="ko-KR" sz="1200" dirty="0"/>
              <a:t>)</a:t>
            </a:r>
            <a:r>
              <a:rPr lang="ko-KR" altLang="en-US" sz="1200" dirty="0"/>
              <a:t>에서 접근 가능한 구조 필요</a:t>
            </a:r>
            <a:r>
              <a:rPr lang="en-US" altLang="ko-KR" sz="1200" dirty="0"/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E414C3-5A33-EB46-041D-1535EEFE2DC9}"/>
              </a:ext>
            </a:extLst>
          </p:cNvPr>
          <p:cNvGraphicFramePr>
            <a:graphicFrameLocks noGrp="1"/>
          </p:cNvGraphicFramePr>
          <p:nvPr/>
        </p:nvGraphicFramePr>
        <p:xfrm>
          <a:off x="1845875" y="4973145"/>
          <a:ext cx="8573975" cy="1859591"/>
        </p:xfrm>
        <a:graphic>
          <a:graphicData uri="http://schemas.openxmlformats.org/drawingml/2006/table">
            <a:tbl>
              <a:tblPr firstRow="1" bandRow="1"/>
              <a:tblGrid>
                <a:gridCol w="1191757">
                  <a:extLst>
                    <a:ext uri="{9D8B030D-6E8A-4147-A177-3AD203B41FA5}">
                      <a16:colId xmlns:a16="http://schemas.microsoft.com/office/drawing/2014/main" val="2138397110"/>
                    </a:ext>
                  </a:extLst>
                </a:gridCol>
                <a:gridCol w="5318968">
                  <a:extLst>
                    <a:ext uri="{9D8B030D-6E8A-4147-A177-3AD203B41FA5}">
                      <a16:colId xmlns:a16="http://schemas.microsoft.com/office/drawing/2014/main" val="266191076"/>
                    </a:ext>
                  </a:extLst>
                </a:gridCol>
                <a:gridCol w="2063250">
                  <a:extLst>
                    <a:ext uri="{9D8B030D-6E8A-4147-A177-3AD203B41FA5}">
                      <a16:colId xmlns:a16="http://schemas.microsoft.com/office/drawing/2014/main" val="2865574887"/>
                    </a:ext>
                  </a:extLst>
                </a:gridCol>
              </a:tblGrid>
              <a:tr h="155313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1" algn="ctr" defTabSz="457200" rtl="0" eaLnBrk="1" latinLnBrk="0" hangingPunct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9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lt"/>
                          <a:ea typeface="KoPub돋움체 Medium" panose="02020603020101020101" pitchFamily="18" charset="-127"/>
                          <a:cs typeface="+mn-cs"/>
                        </a:rPr>
                        <a:t>프레임워크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1" algn="ctr" defTabSz="457200" rtl="0" eaLnBrk="1" latinLnBrk="0" hangingPunct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9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lt"/>
                          <a:ea typeface="KoPub돋움체 Medium" panose="02020603020101020101" pitchFamily="18" charset="-127"/>
                          <a:cs typeface="+mn-cs"/>
                        </a:rPr>
                        <a:t>특징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algn="ctr" defTabSz="457200" rtl="0" eaLnBrk="1" latinLnBrk="0" hangingPunct="1">
                        <a:lnSpc>
                          <a:spcPct val="100000"/>
                        </a:lnSpc>
                        <a:defRPr/>
                      </a:pPr>
                      <a:endParaRPr lang="ko-KR" altLang="en-US" sz="9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lt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200887"/>
                  </a:ext>
                </a:extLst>
              </a:tr>
              <a:tr h="274085"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900" b="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Spring MVC</a:t>
                      </a:r>
                      <a:endParaRPr lang="ko-KR" altLang="en-US" sz="900" b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lt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1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세대 </a:t>
                      </a:r>
                      <a:r>
                        <a:rPr lang="ko-KR" altLang="en-US" sz="900" spc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백엔드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 프레임워크지만 레거시 시스템에서 가장 많이 활용된 프레임워크</a:t>
                      </a: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대규모 서비스</a:t>
                      </a: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. 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유지보수 어려움</a:t>
                      </a:r>
                      <a:endParaRPr lang="en-US" altLang="ko-KR" sz="90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lt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418615"/>
                  </a:ext>
                </a:extLst>
              </a:tr>
              <a:tr h="274085"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900" b="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Spring Boot</a:t>
                      </a:r>
                      <a:endParaRPr lang="ko-KR" altLang="en-US" sz="900" b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lt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Spring MVC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의 복잡한 설정과 개발 방법을 간편하고 가볍게 만든 경량화 프레임워크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대규모 서비스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768976"/>
                  </a:ext>
                </a:extLst>
              </a:tr>
              <a:tr h="385910"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900" b="0" spc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ExpressJS</a:t>
                      </a:r>
                      <a:r>
                        <a:rPr lang="en-US" altLang="ko-KR" sz="900" b="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en-US" altLang="ko-KR" sz="900" b="0" spc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nodeJS</a:t>
                      </a:r>
                      <a:r>
                        <a:rPr lang="en-US" altLang="ko-KR" sz="900" b="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900" b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lt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가벼운 구조의 </a:t>
                      </a:r>
                      <a:r>
                        <a:rPr lang="en-US" altLang="ko-KR" sz="900" spc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Javascript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기반 프레임워크</a:t>
                      </a: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. 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간단한 환경설정으로 빠른 개발 가능</a:t>
                      </a: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대규모 서비스 처리에 부적합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소규모 </a:t>
                      </a: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~ 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중규모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884830"/>
                  </a:ext>
                </a:extLst>
              </a:tr>
              <a:tr h="274085"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900" b="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Django(Python)</a:t>
                      </a:r>
                      <a:endParaRPr lang="ko-KR" altLang="en-US" sz="900" b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lt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spc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파이썬을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900" spc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기반으로한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 프레임워크</a:t>
                      </a: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. 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확장성이 좋고 다양한 기능을 통한 빠른 개발 가능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중규모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484029"/>
                  </a:ext>
                </a:extLst>
              </a:tr>
              <a:tr h="385910"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900" b="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Headless CMS</a:t>
                      </a:r>
                      <a:endParaRPr lang="ko-KR" altLang="en-US" sz="900" b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lt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특정 언어에 상관없이 </a:t>
                      </a: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API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 통신을 통해 데이터를 조회</a:t>
                      </a: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추가</a:t>
                      </a: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수정</a:t>
                      </a: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삭제 가능</a:t>
                      </a:r>
                      <a:endParaRPr lang="en-US" altLang="ko-KR" sz="90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lt"/>
                        <a:ea typeface="KoPub돋움체 Medium" panose="02020603020101020101" pitchFamily="18" charset="-127"/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복잡한 요구사항에 대한 대응이 사실상 불가능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API 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중심 서비스</a:t>
                      </a: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, MVP(Minimum Viable Product)</a:t>
                      </a:r>
                      <a:endParaRPr lang="ko-KR" altLang="en-US" sz="90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lt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445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36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5613A-0448-F29B-A3D9-689434F10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3F53FE-3E26-DB69-4834-CBC76666AA5E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SW 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프레임워크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C3231D5-EEF1-BF9C-4651-124438C1EB60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EAB892C3-A00E-6AAF-9ECC-49FD395BB0D3}"/>
              </a:ext>
            </a:extLst>
          </p:cNvPr>
          <p:cNvSpPr txBox="1">
            <a:spLocks/>
          </p:cNvSpPr>
          <p:nvPr/>
        </p:nvSpPr>
        <p:spPr>
          <a:xfrm>
            <a:off x="602189" y="1055427"/>
            <a:ext cx="8229600" cy="52286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 marL="0"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b="1" dirty="0" err="1">
                <a:latin typeface="+mn-lt"/>
                <a:ea typeface="맑은 고딕" pitchFamily="50" charset="-127"/>
              </a:rPr>
              <a:t>BackEnd</a:t>
            </a:r>
            <a:r>
              <a:rPr lang="en-US" altLang="ko-KR" sz="2400" b="1" dirty="0">
                <a:latin typeface="+mn-lt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+mn-lt"/>
                <a:ea typeface="맑은 고딕" pitchFamily="50" charset="-127"/>
              </a:rPr>
              <a:t>프레임워크</a:t>
            </a:r>
            <a:endParaRPr lang="ko-KR" altLang="en-US" sz="1600" b="1" dirty="0">
              <a:latin typeface="+mn-lt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E4141F-07ED-3880-25E8-33B09EAD4F27}"/>
              </a:ext>
            </a:extLst>
          </p:cNvPr>
          <p:cNvSpPr/>
          <p:nvPr/>
        </p:nvSpPr>
        <p:spPr>
          <a:xfrm>
            <a:off x="567407" y="1145762"/>
            <a:ext cx="72008" cy="3600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697E36-5221-1C0A-CF0F-86BA4F472E55}"/>
              </a:ext>
            </a:extLst>
          </p:cNvPr>
          <p:cNvSpPr/>
          <p:nvPr/>
        </p:nvSpPr>
        <p:spPr>
          <a:xfrm>
            <a:off x="1845877" y="1809762"/>
            <a:ext cx="8573975" cy="590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u="sng" dirty="0">
                <a:solidFill>
                  <a:schemeClr val="bg1"/>
                </a:solidFill>
              </a:rPr>
              <a:t>서버</a:t>
            </a:r>
            <a:r>
              <a:rPr lang="ko-KR" altLang="en-US" sz="1200" b="1" dirty="0">
                <a:solidFill>
                  <a:schemeClr val="bg1"/>
                </a:solidFill>
              </a:rPr>
              <a:t> 측 비즈니스 로직과 데이터베이스 연동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요청</a:t>
            </a:r>
            <a:r>
              <a:rPr lang="en-US" altLang="ko-KR" sz="1200" b="1" dirty="0">
                <a:solidFill>
                  <a:schemeClr val="bg1"/>
                </a:solidFill>
              </a:rPr>
              <a:t>-</a:t>
            </a:r>
            <a:r>
              <a:rPr lang="ko-KR" altLang="en-US" sz="1200" b="1" dirty="0">
                <a:solidFill>
                  <a:schemeClr val="bg1"/>
                </a:solidFill>
              </a:rPr>
              <a:t>응답 처리 등을 쉽게 개발할 수 있도록 돕는 개발 프레임워크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FF20E95A-1E86-38D9-C8BE-A5CF63215D76}"/>
              </a:ext>
            </a:extLst>
          </p:cNvPr>
          <p:cNvSpPr txBox="1"/>
          <p:nvPr/>
        </p:nvSpPr>
        <p:spPr>
          <a:xfrm>
            <a:off x="1845877" y="2405015"/>
            <a:ext cx="857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200" dirty="0"/>
              <a:t>웹 서비스의 핵심 기능인 데이터 저장</a:t>
            </a:r>
            <a:r>
              <a:rPr lang="en-US" altLang="ko-KR" sz="1200" dirty="0"/>
              <a:t>, </a:t>
            </a:r>
            <a:r>
              <a:rPr lang="ko-KR" altLang="en-US" sz="1200" dirty="0"/>
              <a:t>처리</a:t>
            </a:r>
            <a:r>
              <a:rPr lang="en-US" altLang="ko-KR" sz="1200" dirty="0"/>
              <a:t>, </a:t>
            </a:r>
            <a:r>
              <a:rPr lang="ko-KR" altLang="en-US" sz="1200" dirty="0"/>
              <a:t>응답 구성</a:t>
            </a:r>
            <a:r>
              <a:rPr lang="en-US" altLang="ko-KR" sz="1200" dirty="0"/>
              <a:t>, </a:t>
            </a:r>
            <a:r>
              <a:rPr lang="ko-KR" altLang="en-US" sz="1200" dirty="0"/>
              <a:t>보안 처리 등을 지원</a:t>
            </a:r>
            <a:r>
              <a:rPr lang="en-US" altLang="ko-KR" sz="1200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요청 처리 흐름</a:t>
            </a:r>
            <a:r>
              <a:rPr lang="en-US" altLang="ko-KR" sz="1200" dirty="0"/>
              <a:t>(Controller - Service - Repository) </a:t>
            </a:r>
            <a:r>
              <a:rPr lang="ko-KR" altLang="en-US" sz="1200" dirty="0"/>
              <a:t>등 표준 아키텍처를 제공해</a:t>
            </a:r>
            <a:r>
              <a:rPr lang="en-US" altLang="ko-KR" sz="1200" dirty="0"/>
              <a:t>, </a:t>
            </a:r>
            <a:r>
              <a:rPr lang="ko-KR" altLang="en-US" sz="1200" dirty="0"/>
              <a:t>개발자가 핵심 비즈니스 로직에 집중할 수 있도록 함</a:t>
            </a:r>
            <a:r>
              <a:rPr lang="en-US" altLang="ko-KR" sz="1200" dirty="0"/>
              <a:t>.</a:t>
            </a:r>
          </a:p>
          <a:p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500BEE-DA6D-C385-95B2-14878D4DA39B}"/>
              </a:ext>
            </a:extLst>
          </p:cNvPr>
          <p:cNvSpPr/>
          <p:nvPr/>
        </p:nvSpPr>
        <p:spPr>
          <a:xfrm>
            <a:off x="1845877" y="3290692"/>
            <a:ext cx="8573975" cy="5901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백엔드</a:t>
            </a:r>
            <a:r>
              <a:rPr lang="ko-KR" altLang="en-US" sz="1200" b="1" dirty="0">
                <a:solidFill>
                  <a:schemeClr val="tx1"/>
                </a:solidFill>
              </a:rPr>
              <a:t> 프레임워크의 역할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BF60CEED-E1BC-5D0D-A130-1452FE908F2B}"/>
              </a:ext>
            </a:extLst>
          </p:cNvPr>
          <p:cNvSpPr txBox="1"/>
          <p:nvPr/>
        </p:nvSpPr>
        <p:spPr>
          <a:xfrm>
            <a:off x="1845877" y="3880830"/>
            <a:ext cx="85739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sz="1200" dirty="0"/>
              <a:t>HTTP </a:t>
            </a:r>
            <a:r>
              <a:rPr lang="ko-KR" altLang="en-US" sz="1200" dirty="0"/>
              <a:t>요청 처리 </a:t>
            </a:r>
            <a:r>
              <a:rPr lang="en-US" altLang="ko-KR" sz="1200" dirty="0"/>
              <a:t>(REST API </a:t>
            </a:r>
            <a:r>
              <a:rPr lang="ko-KR" altLang="en-US" sz="1200" dirty="0"/>
              <a:t>등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비즈니스 로직 수행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ko-KR" altLang="en-US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데이터베이스 연동 및 데이터 처리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ko-KR" altLang="en-US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보안 처리 </a:t>
            </a:r>
            <a:r>
              <a:rPr lang="en-US" altLang="ko-KR" sz="1200" dirty="0"/>
              <a:t>(</a:t>
            </a:r>
            <a:r>
              <a:rPr lang="ko-KR" altLang="en-US" sz="1200" dirty="0"/>
              <a:t>인증</a:t>
            </a:r>
            <a:r>
              <a:rPr lang="en-US" altLang="ko-KR" sz="1200" dirty="0"/>
              <a:t>/</a:t>
            </a:r>
            <a:r>
              <a:rPr lang="ko-KR" altLang="en-US" sz="1200" dirty="0"/>
              <a:t>인가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트랜잭션 및 예외 처리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ko-KR" altLang="en-US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외부 시스템 연동 </a:t>
            </a:r>
            <a:r>
              <a:rPr lang="en-US" altLang="ko-KR" sz="1200" dirty="0"/>
              <a:t>(</a:t>
            </a:r>
            <a:r>
              <a:rPr lang="ko-KR" altLang="en-US" sz="1200" dirty="0"/>
              <a:t>파일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외부 </a:t>
            </a:r>
            <a:r>
              <a:rPr lang="en-US" altLang="ko-KR" sz="1200" dirty="0"/>
              <a:t>API </a:t>
            </a:r>
            <a:r>
              <a:rPr lang="ko-KR" altLang="en-US" sz="1200" dirty="0"/>
              <a:t>호출 등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9065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B4C33-5B33-E780-1FFF-659920082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79B0BA-21E6-1113-864C-A8F591FCC859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SW 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프레임워크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E18CA59-1A00-0B9D-F2E4-EDE0F55B6556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1A68F54B-49A1-2006-488A-60FD85ACA597}"/>
              </a:ext>
            </a:extLst>
          </p:cNvPr>
          <p:cNvSpPr txBox="1">
            <a:spLocks/>
          </p:cNvSpPr>
          <p:nvPr/>
        </p:nvSpPr>
        <p:spPr>
          <a:xfrm>
            <a:off x="602189" y="1055427"/>
            <a:ext cx="8229600" cy="52286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 marL="0"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b="1" dirty="0" err="1">
                <a:latin typeface="+mn-lt"/>
                <a:ea typeface="맑은 고딕" pitchFamily="50" charset="-127"/>
              </a:rPr>
              <a:t>BackEnd</a:t>
            </a:r>
            <a:r>
              <a:rPr lang="en-US" altLang="ko-KR" sz="2400" b="1" dirty="0">
                <a:latin typeface="+mn-lt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+mn-lt"/>
                <a:ea typeface="맑은 고딕" pitchFamily="50" charset="-127"/>
              </a:rPr>
              <a:t>프레임워크</a:t>
            </a:r>
            <a:endParaRPr lang="ko-KR" altLang="en-US" sz="1600" b="1" dirty="0">
              <a:latin typeface="+mn-lt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370288-C760-5169-DD72-82552948DA93}"/>
              </a:ext>
            </a:extLst>
          </p:cNvPr>
          <p:cNvSpPr/>
          <p:nvPr/>
        </p:nvSpPr>
        <p:spPr>
          <a:xfrm>
            <a:off x="567407" y="1145762"/>
            <a:ext cx="72008" cy="3600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509288-3A06-8AD1-5991-662A95511E59}"/>
              </a:ext>
            </a:extLst>
          </p:cNvPr>
          <p:cNvSpPr/>
          <p:nvPr/>
        </p:nvSpPr>
        <p:spPr>
          <a:xfrm>
            <a:off x="1845877" y="1530360"/>
            <a:ext cx="8573975" cy="5901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백엔드</a:t>
            </a:r>
            <a:r>
              <a:rPr lang="ko-KR" altLang="en-US" sz="1200" b="1" dirty="0">
                <a:solidFill>
                  <a:schemeClr val="tx1"/>
                </a:solidFill>
              </a:rPr>
              <a:t> 프레임워크의 역사 및 등장 배경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9836CE62-C7C2-9F9C-8CDA-B84B9D204E02}"/>
              </a:ext>
            </a:extLst>
          </p:cNvPr>
          <p:cNvSpPr txBox="1"/>
          <p:nvPr/>
        </p:nvSpPr>
        <p:spPr>
          <a:xfrm>
            <a:off x="1845877" y="2125613"/>
            <a:ext cx="85739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sz="1200" dirty="0"/>
              <a:t>1</a:t>
            </a:r>
            <a:r>
              <a:rPr lang="ko-KR" altLang="en-US" sz="1200" dirty="0"/>
              <a:t>세대</a:t>
            </a:r>
            <a:r>
              <a:rPr lang="en-US" altLang="ko-KR" sz="1200" dirty="0"/>
              <a:t>: </a:t>
            </a:r>
            <a:r>
              <a:rPr lang="ko-KR" altLang="en-US" sz="1200" dirty="0"/>
              <a:t>서버 사이드 렌더링 시대 </a:t>
            </a:r>
            <a:r>
              <a:rPr lang="en-US" altLang="ko-KR" sz="1200" dirty="0"/>
              <a:t>(2000</a:t>
            </a:r>
            <a:r>
              <a:rPr lang="ko-KR" altLang="en-US" sz="1200" dirty="0"/>
              <a:t>년대 초반</a:t>
            </a:r>
            <a:r>
              <a:rPr lang="en-US" altLang="ko-KR" sz="1200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JSP, PHP, ASP </a:t>
            </a:r>
            <a:r>
              <a:rPr lang="ko-KR" altLang="en-US" sz="1200" dirty="0"/>
              <a:t>등에서 페이지 단위로 요청을 처리하고 </a:t>
            </a:r>
            <a:r>
              <a:rPr lang="en-US" altLang="ko-KR" sz="1200" dirty="0"/>
              <a:t>HTML</a:t>
            </a:r>
            <a:r>
              <a:rPr lang="ko-KR" altLang="en-US" sz="1200" dirty="0"/>
              <a:t>을 생성해 응답</a:t>
            </a:r>
            <a:r>
              <a:rPr lang="en-US" altLang="ko-KR" sz="12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클라이언트는 서버에서 제공한 화면 그대로 사용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2</a:t>
            </a:r>
            <a:r>
              <a:rPr lang="ko-KR" altLang="en-US" sz="1200" dirty="0"/>
              <a:t>세대</a:t>
            </a:r>
            <a:r>
              <a:rPr lang="en-US" altLang="ko-KR" sz="1200" dirty="0"/>
              <a:t>: MVC </a:t>
            </a:r>
            <a:r>
              <a:rPr lang="ko-KR" altLang="en-US" sz="1200" dirty="0"/>
              <a:t>프레임워크 등장 </a:t>
            </a:r>
            <a:r>
              <a:rPr lang="en-US" altLang="ko-KR" sz="1200" dirty="0"/>
              <a:t>(2000</a:t>
            </a:r>
            <a:r>
              <a:rPr lang="ko-KR" altLang="en-US" sz="1200" dirty="0"/>
              <a:t>년대 </a:t>
            </a:r>
            <a:r>
              <a:rPr lang="ko-KR" altLang="en-US" sz="1200" dirty="0" err="1"/>
              <a:t>중후반</a:t>
            </a:r>
            <a:r>
              <a:rPr lang="en-US" altLang="ko-KR" sz="1200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대규모 서비스 증가와 유지보수 편의성 요구로</a:t>
            </a:r>
            <a:r>
              <a:rPr lang="en-US" altLang="ko-KR" sz="1200" dirty="0"/>
              <a:t>, </a:t>
            </a:r>
            <a:r>
              <a:rPr lang="ko-KR" altLang="en-US" sz="1200" dirty="0"/>
              <a:t>요청 처리</a:t>
            </a:r>
            <a:r>
              <a:rPr lang="en-US" altLang="ko-KR" sz="1200" dirty="0"/>
              <a:t>, </a:t>
            </a:r>
            <a:r>
              <a:rPr lang="ko-KR" altLang="en-US" sz="1200" dirty="0"/>
              <a:t>비즈니스 로직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 처리를 분리한 아키텍처 도입</a:t>
            </a:r>
            <a:r>
              <a:rPr lang="en-US" altLang="ko-KR" sz="12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대표 프레임워크</a:t>
            </a:r>
            <a:r>
              <a:rPr lang="en-US" altLang="ko-KR" sz="1200" dirty="0"/>
              <a:t>: Spring (Java), Django (Python), Ruby on Rails (Ruby)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3</a:t>
            </a:r>
            <a:r>
              <a:rPr lang="ko-KR" altLang="en-US" sz="1200" dirty="0"/>
              <a:t>세대</a:t>
            </a:r>
            <a:r>
              <a:rPr lang="en-US" altLang="ko-KR" sz="1200" dirty="0"/>
              <a:t>: API </a:t>
            </a:r>
            <a:r>
              <a:rPr lang="ko-KR" altLang="en-US" sz="1200" dirty="0"/>
              <a:t>기반 서비스 확산 </a:t>
            </a:r>
            <a:r>
              <a:rPr lang="en-US" altLang="ko-KR" sz="1200" dirty="0"/>
              <a:t>(2010</a:t>
            </a:r>
            <a:r>
              <a:rPr lang="ko-KR" altLang="en-US" sz="1200" dirty="0"/>
              <a:t>년대</a:t>
            </a:r>
            <a:r>
              <a:rPr lang="en-US" altLang="ko-KR" sz="1200" dirty="0"/>
              <a:t>~)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모바일 앱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프론트엔드</a:t>
            </a:r>
            <a:r>
              <a:rPr lang="ko-KR" altLang="en-US" sz="1200" dirty="0"/>
              <a:t> 분리</a:t>
            </a:r>
            <a:r>
              <a:rPr lang="en-US" altLang="ko-KR" sz="1200" dirty="0"/>
              <a:t>(</a:t>
            </a:r>
            <a:r>
              <a:rPr lang="ko-KR" altLang="en-US" sz="1200" dirty="0" err="1"/>
              <a:t>프론트엔드</a:t>
            </a:r>
            <a:r>
              <a:rPr lang="ko-KR" altLang="en-US" sz="1200" dirty="0"/>
              <a:t> 프레임워크 확산</a:t>
            </a:r>
            <a:r>
              <a:rPr lang="en-US" altLang="ko-KR" sz="1200" dirty="0"/>
              <a:t>)</a:t>
            </a:r>
            <a:r>
              <a:rPr lang="ko-KR" altLang="en-US" sz="1200" dirty="0"/>
              <a:t>로 인해</a:t>
            </a:r>
            <a:r>
              <a:rPr lang="en-US" altLang="ko-KR" sz="1200" dirty="0"/>
              <a:t>, </a:t>
            </a:r>
            <a:r>
              <a:rPr lang="ko-KR" altLang="en-US" sz="1200" dirty="0"/>
              <a:t>화면을 직접 제공하는 대신 </a:t>
            </a:r>
            <a:r>
              <a:rPr lang="en-US" altLang="ko-KR" sz="1200" dirty="0"/>
              <a:t>API </a:t>
            </a:r>
            <a:r>
              <a:rPr lang="ko-KR" altLang="en-US" sz="1200" dirty="0"/>
              <a:t>방식 서비스 제공 증가</a:t>
            </a:r>
            <a:r>
              <a:rPr lang="en-US" altLang="ko-KR" sz="12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REST API, </a:t>
            </a:r>
            <a:r>
              <a:rPr lang="en-US" altLang="ko-KR" sz="1200" dirty="0" err="1"/>
              <a:t>GraphQL</a:t>
            </a:r>
            <a:r>
              <a:rPr lang="en-US" altLang="ko-KR" sz="1200" dirty="0"/>
              <a:t> </a:t>
            </a:r>
            <a:r>
              <a:rPr lang="ko-KR" altLang="en-US" sz="1200" dirty="0"/>
              <a:t>등 다양한 데이터 제공 방식 등장</a:t>
            </a:r>
            <a:r>
              <a:rPr lang="en-US" altLang="ko-KR" sz="12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대표 프레임워크</a:t>
            </a:r>
            <a:r>
              <a:rPr lang="en-US" altLang="ko-KR" sz="1200" dirty="0"/>
              <a:t>: Spring Boot, Express, </a:t>
            </a:r>
            <a:r>
              <a:rPr lang="en-US" altLang="ko-KR" sz="1200" dirty="0" err="1"/>
              <a:t>FastAPI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현재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마이크로서비스</a:t>
            </a:r>
            <a:r>
              <a:rPr lang="ko-KR" altLang="en-US" sz="1200" dirty="0"/>
              <a:t> 및 클라우드 환경 대응 </a:t>
            </a:r>
            <a:r>
              <a:rPr lang="en-US" altLang="ko-KR" sz="1200" dirty="0"/>
              <a:t>(2020</a:t>
            </a:r>
            <a:r>
              <a:rPr lang="ko-KR" altLang="en-US" sz="1200" dirty="0"/>
              <a:t>년대</a:t>
            </a:r>
            <a:r>
              <a:rPr lang="en-US" altLang="ko-KR" sz="1200" dirty="0"/>
              <a:t>~)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대규모 서비스는 </a:t>
            </a:r>
            <a:r>
              <a:rPr lang="en-US" altLang="ko-KR" sz="1200" dirty="0"/>
              <a:t>Microservice Architecture (MSA) </a:t>
            </a:r>
            <a:r>
              <a:rPr lang="ko-KR" altLang="en-US" sz="1200" dirty="0"/>
              <a:t>도입</a:t>
            </a:r>
            <a:r>
              <a:rPr lang="en-US" altLang="ko-KR" sz="12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클라우드 환경 최적화 및 확장성</a:t>
            </a:r>
            <a:r>
              <a:rPr lang="en-US" altLang="ko-KR" sz="1200" dirty="0"/>
              <a:t>, </a:t>
            </a:r>
            <a:r>
              <a:rPr lang="ko-KR" altLang="en-US" sz="1200" dirty="0"/>
              <a:t>운영 편의성 고려한 프레임워크 등장</a:t>
            </a:r>
            <a:r>
              <a:rPr lang="en-US" altLang="ko-KR" sz="12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대표 프레임워크</a:t>
            </a:r>
            <a:r>
              <a:rPr lang="en-US" altLang="ko-KR" sz="1200" dirty="0"/>
              <a:t>: Spring Boot, </a:t>
            </a:r>
            <a:r>
              <a:rPr lang="en-US" altLang="ko-KR" sz="1200" dirty="0" err="1"/>
              <a:t>NestJS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FastAPI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다양한 프레임워크는 개발자에 기호에 따라 다르고 도메인 별로 </a:t>
            </a:r>
            <a:r>
              <a:rPr lang="en-US" altLang="ko-KR" sz="1200" dirty="0" err="1"/>
              <a:t>applicatio</a:t>
            </a:r>
            <a:r>
              <a:rPr lang="ko-KR" altLang="en-US" sz="1200" dirty="0"/>
              <a:t>을 작성하고 해당 어플리케이션에 대한 책임을 명확히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4035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518F8-CF3B-0202-557D-903228F10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CFFD8E-7871-7C95-D258-7292F739274E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SW 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프레임워크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10C3936-DBFF-277F-053C-8147593C247C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08BDBA5F-EE85-5157-AFEA-E583F1319B0B}"/>
              </a:ext>
            </a:extLst>
          </p:cNvPr>
          <p:cNvSpPr txBox="1">
            <a:spLocks/>
          </p:cNvSpPr>
          <p:nvPr/>
        </p:nvSpPr>
        <p:spPr>
          <a:xfrm>
            <a:off x="602189" y="1055427"/>
            <a:ext cx="8229600" cy="52286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 marL="0"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b="1" dirty="0" err="1">
                <a:latin typeface="+mn-lt"/>
                <a:ea typeface="맑은 고딕" pitchFamily="50" charset="-127"/>
              </a:rPr>
              <a:t>FrontEnd</a:t>
            </a:r>
            <a:r>
              <a:rPr lang="en-US" altLang="ko-KR" sz="2400" b="1" dirty="0">
                <a:latin typeface="+mn-lt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+mn-lt"/>
                <a:ea typeface="맑은 고딕" pitchFamily="50" charset="-127"/>
              </a:rPr>
              <a:t>프레임워크</a:t>
            </a:r>
            <a:endParaRPr lang="ko-KR" altLang="en-US" sz="1600" b="1" dirty="0">
              <a:latin typeface="+mn-lt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B0208-E867-0119-2896-8674649C7711}"/>
              </a:ext>
            </a:extLst>
          </p:cNvPr>
          <p:cNvSpPr/>
          <p:nvPr/>
        </p:nvSpPr>
        <p:spPr>
          <a:xfrm>
            <a:off x="567407" y="1145762"/>
            <a:ext cx="72008" cy="3600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5F175C-EA05-EE1B-B8F8-9B723868A6C8}"/>
              </a:ext>
            </a:extLst>
          </p:cNvPr>
          <p:cNvSpPr/>
          <p:nvPr/>
        </p:nvSpPr>
        <p:spPr>
          <a:xfrm>
            <a:off x="1845877" y="1530360"/>
            <a:ext cx="8573975" cy="5901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프론트엔드</a:t>
            </a:r>
            <a:r>
              <a:rPr lang="ko-KR" altLang="en-US" sz="1200" b="1" dirty="0">
                <a:solidFill>
                  <a:schemeClr val="tx1"/>
                </a:solidFill>
              </a:rPr>
              <a:t> 프레임워크의 필요성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CCC5E32E-5404-81AD-AA9A-7DEF376F3C18}"/>
              </a:ext>
            </a:extLst>
          </p:cNvPr>
          <p:cNvSpPr txBox="1"/>
          <p:nvPr/>
        </p:nvSpPr>
        <p:spPr>
          <a:xfrm>
            <a:off x="1845877" y="2125613"/>
            <a:ext cx="85739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200" dirty="0"/>
              <a:t>개발 생산성 향상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UI </a:t>
            </a:r>
            <a:r>
              <a:rPr lang="ko-KR" altLang="en-US" sz="1200" dirty="0"/>
              <a:t>구성과 데이터 연동을 빠르고 쉽게 처리하기 위한 표준화된 방식 필요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구조적 개발 방식 필요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대규모 프로젝트에서 역할 분리 및 코드 재사용이 쉬운 구조 필요 </a:t>
            </a:r>
            <a:r>
              <a:rPr lang="en-US" altLang="ko-KR" sz="1200" dirty="0"/>
              <a:t>(</a:t>
            </a:r>
            <a:r>
              <a:rPr lang="ko-KR" altLang="en-US" sz="1200" dirty="0"/>
              <a:t>컴포넌트 기반 개발</a:t>
            </a:r>
            <a:r>
              <a:rPr lang="en-US" altLang="ko-KR" sz="1200" dirty="0"/>
              <a:t>)</a:t>
            </a:r>
          </a:p>
          <a:p>
            <a:pPr marL="742950" lvl="1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프론트엔드의</a:t>
            </a:r>
            <a:r>
              <a:rPr lang="ko-KR" altLang="en-US" sz="1200" dirty="0"/>
              <a:t> 독립성 강화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 err="1"/>
              <a:t>백엔드와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프론트엔드</a:t>
            </a:r>
            <a:r>
              <a:rPr lang="ko-KR" altLang="en-US" sz="1200" dirty="0"/>
              <a:t> 개발이 분리되면서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프론트엔드</a:t>
            </a:r>
            <a:r>
              <a:rPr lang="ko-KR" altLang="en-US" sz="1200" dirty="0"/>
              <a:t> 자체에서 처리해야 할 역할 증가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데이터 바인딩</a:t>
            </a:r>
            <a:r>
              <a:rPr lang="en-US" altLang="ko-KR" sz="1200" dirty="0"/>
              <a:t>, </a:t>
            </a:r>
            <a:r>
              <a:rPr lang="ko-KR" altLang="en-US" sz="1200" dirty="0"/>
              <a:t>상태 관리</a:t>
            </a:r>
            <a:r>
              <a:rPr lang="en-US" altLang="ko-KR" sz="1200" dirty="0"/>
              <a:t>, </a:t>
            </a:r>
            <a:r>
              <a:rPr lang="ko-KR" altLang="en-US" sz="1200" dirty="0"/>
              <a:t>비동기 처리</a:t>
            </a:r>
            <a:r>
              <a:rPr lang="en-US" altLang="ko-KR" sz="1200" dirty="0"/>
              <a:t>, </a:t>
            </a:r>
            <a:r>
              <a:rPr lang="ko-KR" altLang="en-US" sz="1200" dirty="0"/>
              <a:t>화면 전환 등 클라이언트 로직 복잡도 증가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다양한 기기 및 환경 대응 필요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PC, </a:t>
            </a:r>
            <a:r>
              <a:rPr lang="ko-KR" altLang="en-US" sz="1200" dirty="0"/>
              <a:t>모바일</a:t>
            </a:r>
            <a:r>
              <a:rPr lang="en-US" altLang="ko-KR" sz="1200" dirty="0"/>
              <a:t>, </a:t>
            </a:r>
            <a:r>
              <a:rPr lang="ko-KR" altLang="en-US" sz="1200" dirty="0"/>
              <a:t>태블릿 등 다양한 환경에서 동작하는 반응형 </a:t>
            </a:r>
            <a:r>
              <a:rPr lang="en-US" altLang="ko-KR" sz="1200" dirty="0"/>
              <a:t>UI </a:t>
            </a:r>
            <a:r>
              <a:rPr lang="ko-KR" altLang="en-US" sz="1200" dirty="0"/>
              <a:t>지원 필요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개발 표준화 및 팀 협업 강화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개발자마다 다른 방식으로 화면을 구성하던 문제를 해결하고</a:t>
            </a:r>
            <a:r>
              <a:rPr lang="en-US" altLang="ko-KR" sz="1200" dirty="0"/>
              <a:t>, </a:t>
            </a:r>
            <a:r>
              <a:rPr lang="ko-KR" altLang="en-US" sz="1200" dirty="0"/>
              <a:t>팀 협업 시 일관성 유지</a:t>
            </a:r>
            <a:endParaRPr lang="en-US" altLang="ko-KR" sz="12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64D4FFF-2BF9-BC91-D93D-79DCA2C34AA3}"/>
              </a:ext>
            </a:extLst>
          </p:cNvPr>
          <p:cNvGraphicFramePr>
            <a:graphicFrameLocks noGrp="1"/>
          </p:cNvGraphicFramePr>
          <p:nvPr/>
        </p:nvGraphicFramePr>
        <p:xfrm>
          <a:off x="1845875" y="5206950"/>
          <a:ext cx="8573975" cy="1427480"/>
        </p:xfrm>
        <a:graphic>
          <a:graphicData uri="http://schemas.openxmlformats.org/drawingml/2006/table">
            <a:tbl>
              <a:tblPr firstRow="1" bandRow="1"/>
              <a:tblGrid>
                <a:gridCol w="1659325">
                  <a:extLst>
                    <a:ext uri="{9D8B030D-6E8A-4147-A177-3AD203B41FA5}">
                      <a16:colId xmlns:a16="http://schemas.microsoft.com/office/drawing/2014/main" val="2138397110"/>
                    </a:ext>
                  </a:extLst>
                </a:gridCol>
                <a:gridCol w="5139267">
                  <a:extLst>
                    <a:ext uri="{9D8B030D-6E8A-4147-A177-3AD203B41FA5}">
                      <a16:colId xmlns:a16="http://schemas.microsoft.com/office/drawing/2014/main" val="266191076"/>
                    </a:ext>
                  </a:extLst>
                </a:gridCol>
                <a:gridCol w="1775383">
                  <a:extLst>
                    <a:ext uri="{9D8B030D-6E8A-4147-A177-3AD203B41FA5}">
                      <a16:colId xmlns:a16="http://schemas.microsoft.com/office/drawing/2014/main" val="4210469257"/>
                    </a:ext>
                  </a:extLst>
                </a:gridCol>
              </a:tblGrid>
              <a:tr h="155235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1" algn="ctr" defTabSz="457200" rtl="0" eaLnBrk="1" latinLnBrk="0" hangingPunct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9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lt"/>
                          <a:ea typeface="KoPub돋움체 Medium" panose="02020603020101020101" pitchFamily="18" charset="-127"/>
                          <a:cs typeface="+mn-cs"/>
                        </a:rPr>
                        <a:t>프레임워크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1" algn="ctr" defTabSz="457200" rtl="0" eaLnBrk="1" latinLnBrk="0" hangingPunct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9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lt"/>
                          <a:ea typeface="KoPub돋움체 Medium" panose="02020603020101020101" pitchFamily="18" charset="-127"/>
                          <a:cs typeface="+mn-cs"/>
                        </a:rPr>
                        <a:t>특징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algn="ctr" defTabSz="457200" rtl="0" eaLnBrk="1" latinLnBrk="0" hangingPunct="1">
                        <a:lnSpc>
                          <a:spcPct val="100000"/>
                        </a:lnSpc>
                        <a:defRPr/>
                      </a:pPr>
                      <a:endParaRPr lang="ko-KR" altLang="en-US" sz="9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lt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200887"/>
                  </a:ext>
                </a:extLst>
              </a:tr>
              <a:tr h="155235"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900" b="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React</a:t>
                      </a:r>
                      <a:endParaRPr lang="ko-KR" altLang="en-US" sz="900" b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lt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컴포넌트 기반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프로젝트 규모 및 상황에 따라 선호하는 프레임워크 선택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418615"/>
                  </a:ext>
                </a:extLst>
              </a:tr>
              <a:tr h="167525"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900" b="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Vue</a:t>
                      </a:r>
                      <a:endParaRPr lang="ko-KR" altLang="en-US" sz="900" b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lt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쉬운 학습</a:t>
                      </a: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빠른 개발</a:t>
                      </a: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직관적인 코드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90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lt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768976"/>
                  </a:ext>
                </a:extLst>
              </a:tr>
              <a:tr h="167525"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900" b="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Angular</a:t>
                      </a:r>
                      <a:endParaRPr lang="ko-KR" altLang="en-US" sz="900" b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lt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강력한 검증</a:t>
                      </a: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대기업 및 관공서 선호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90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lt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884830"/>
                  </a:ext>
                </a:extLst>
              </a:tr>
              <a:tr h="167525"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900" b="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Svelte</a:t>
                      </a:r>
                      <a:endParaRPr lang="ko-KR" altLang="en-US" sz="900" b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lt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간결한 문법</a:t>
                      </a: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빠른 렌더링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90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lt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484029"/>
                  </a:ext>
                </a:extLst>
              </a:tr>
              <a:tr h="167525"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900" b="0" spc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Thymeleaf</a:t>
                      </a:r>
                      <a:endParaRPr lang="ko-KR" altLang="en-US" sz="900" b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lt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Spring boot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와 궁합이 좋은 전통 </a:t>
                      </a: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JSP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를 대체하기 위한 템플릿 엔진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JSP 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문법과 유사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445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642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1355A-D219-3E0A-F342-34ABD3F66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2CCE27-CEEA-EE2B-61F8-5F60E3DBEA4E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SW 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프레임워크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66E715D-5F04-31D2-3AC5-DEBCF6D6C500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3DC99A7E-FFF8-DF7D-FE30-8E8CFD88AA4F}"/>
              </a:ext>
            </a:extLst>
          </p:cNvPr>
          <p:cNvSpPr txBox="1">
            <a:spLocks/>
          </p:cNvSpPr>
          <p:nvPr/>
        </p:nvSpPr>
        <p:spPr>
          <a:xfrm>
            <a:off x="602189" y="1055427"/>
            <a:ext cx="8229600" cy="52286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 marL="0"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b="1" dirty="0">
                <a:latin typeface="+mn-lt"/>
                <a:ea typeface="맑은 고딕" pitchFamily="50" charset="-127"/>
              </a:rPr>
              <a:t>Spring Boot</a:t>
            </a:r>
            <a:endParaRPr lang="ko-KR" altLang="en-US" sz="1600" b="1" dirty="0">
              <a:latin typeface="+mn-lt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C81389-B22C-8AB7-EC33-CDF6E4EED4DD}"/>
              </a:ext>
            </a:extLst>
          </p:cNvPr>
          <p:cNvSpPr/>
          <p:nvPr/>
        </p:nvSpPr>
        <p:spPr>
          <a:xfrm>
            <a:off x="567407" y="1145762"/>
            <a:ext cx="72008" cy="3600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98D6AD-3B19-5845-1845-BD00F2085FD9}"/>
              </a:ext>
            </a:extLst>
          </p:cNvPr>
          <p:cNvSpPr/>
          <p:nvPr/>
        </p:nvSpPr>
        <p:spPr>
          <a:xfrm>
            <a:off x="1845877" y="1530360"/>
            <a:ext cx="8573975" cy="5901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Spring </a:t>
            </a:r>
            <a:r>
              <a:rPr lang="ko-KR" altLang="en-US" sz="1200" b="1" dirty="0">
                <a:solidFill>
                  <a:schemeClr val="tx1"/>
                </a:solidFill>
              </a:rPr>
              <a:t>프레임워크를 더 쉽게 사용할 수 있도록 도와주는 프레임워크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Spring</a:t>
            </a:r>
            <a:r>
              <a:rPr lang="ko-KR" altLang="en-US" sz="1200" b="1" dirty="0">
                <a:solidFill>
                  <a:schemeClr val="tx1"/>
                </a:solidFill>
              </a:rPr>
              <a:t>은 자바 웹 애플리케이션을 만들 때 사용</a:t>
            </a:r>
            <a:r>
              <a:rPr lang="ko-KR" altLang="en-US" sz="1200" dirty="0">
                <a:solidFill>
                  <a:schemeClr val="tx1"/>
                </a:solidFill>
              </a:rPr>
              <a:t>하는데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설정이 많고 복잡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Spring Boot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ko-KR" altLang="en-US" sz="1200" b="1" dirty="0">
                <a:solidFill>
                  <a:schemeClr val="tx1"/>
                </a:solidFill>
              </a:rPr>
              <a:t>자동 설정</a:t>
            </a:r>
            <a:r>
              <a:rPr lang="en-US" altLang="ko-KR" sz="1200" b="1" dirty="0">
                <a:solidFill>
                  <a:schemeClr val="tx1"/>
                </a:solidFill>
              </a:rPr>
              <a:t>(Auto Configuration)</a:t>
            </a:r>
            <a:r>
              <a:rPr lang="ko-KR" altLang="en-US" sz="1200" dirty="0">
                <a:solidFill>
                  <a:schemeClr val="tx1"/>
                </a:solidFill>
              </a:rPr>
              <a:t> 을 지원해서 빠르게 개발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5538A81B-DBDE-9DDE-E3DD-2E6E5FF7C7FC}"/>
              </a:ext>
            </a:extLst>
          </p:cNvPr>
          <p:cNvSpPr txBox="1"/>
          <p:nvPr/>
        </p:nvSpPr>
        <p:spPr>
          <a:xfrm>
            <a:off x="1845877" y="2125613"/>
            <a:ext cx="857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sz="1200" b="1" dirty="0"/>
              <a:t>JSP </a:t>
            </a:r>
            <a:r>
              <a:rPr lang="ko-KR" altLang="en-US" sz="1200" b="1" dirty="0"/>
              <a:t>개발과의 차이점</a:t>
            </a:r>
            <a:endParaRPr lang="ko-KR" altLang="en-US" sz="1200" dirty="0"/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JSP</a:t>
            </a:r>
            <a:r>
              <a:rPr lang="ko-KR" altLang="en-US" sz="1200" dirty="0"/>
              <a:t>는 웹 페이지</a:t>
            </a:r>
            <a:r>
              <a:rPr lang="en-US" altLang="ko-KR" sz="1200" dirty="0"/>
              <a:t>(HTML)</a:t>
            </a:r>
            <a:r>
              <a:rPr lang="ko-KR" altLang="en-US" sz="1200" dirty="0"/>
              <a:t>를 동적으로 생성하는 서버 측 기술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JSP</a:t>
            </a:r>
            <a:r>
              <a:rPr lang="ko-KR" altLang="en-US" sz="1200" dirty="0"/>
              <a:t>만으로 개발하면 </a:t>
            </a:r>
            <a:r>
              <a:rPr lang="ko-KR" altLang="en-US" sz="1200" b="1" dirty="0"/>
              <a:t>비즈니스 로직과 </a:t>
            </a:r>
            <a:r>
              <a:rPr lang="en-US" altLang="ko-KR" sz="1200" b="1" dirty="0"/>
              <a:t>UI </a:t>
            </a:r>
            <a:r>
              <a:rPr lang="ko-KR" altLang="en-US" sz="1200" b="1" dirty="0"/>
              <a:t>코드가 섞이는 문제</a:t>
            </a:r>
            <a:r>
              <a:rPr lang="ko-KR" altLang="en-US" sz="1200" dirty="0"/>
              <a:t>가 생김</a:t>
            </a:r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4FE7FF-8DE9-E6E3-817F-265901FCB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877" y="3046761"/>
            <a:ext cx="3239048" cy="36219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77405A-47DE-9E20-2B20-9AA485713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31" y="3046761"/>
            <a:ext cx="4571069" cy="36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2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8AFE5-57A1-03C5-A47F-007DBD809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BAD29E-6ACA-4218-0CA7-79F7BEFCFD07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SW 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프레임워크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9735BA4-0BDA-7E2E-A662-675257EE90C1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E9826053-6607-5211-B9AB-AAD4E79634CC}"/>
              </a:ext>
            </a:extLst>
          </p:cNvPr>
          <p:cNvSpPr txBox="1">
            <a:spLocks/>
          </p:cNvSpPr>
          <p:nvPr/>
        </p:nvSpPr>
        <p:spPr>
          <a:xfrm>
            <a:off x="602189" y="1055427"/>
            <a:ext cx="8229600" cy="52286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 marL="0"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b="1" dirty="0">
                <a:latin typeface="+mn-lt"/>
                <a:ea typeface="맑은 고딕" pitchFamily="50" charset="-127"/>
              </a:rPr>
              <a:t>Spring Boot</a:t>
            </a:r>
            <a:endParaRPr lang="ko-KR" altLang="en-US" sz="1600" b="1" dirty="0">
              <a:latin typeface="+mn-lt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ECF6D9-5B68-EA66-66A3-85E689AAB66F}"/>
              </a:ext>
            </a:extLst>
          </p:cNvPr>
          <p:cNvSpPr/>
          <p:nvPr/>
        </p:nvSpPr>
        <p:spPr>
          <a:xfrm>
            <a:off x="567407" y="1145762"/>
            <a:ext cx="72008" cy="3600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6EAEA6-A06F-46BD-EC4F-CD9FE6999F96}"/>
              </a:ext>
            </a:extLst>
          </p:cNvPr>
          <p:cNvSpPr/>
          <p:nvPr/>
        </p:nvSpPr>
        <p:spPr>
          <a:xfrm>
            <a:off x="1845877" y="1530360"/>
            <a:ext cx="8573975" cy="5901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Spring </a:t>
            </a:r>
            <a:r>
              <a:rPr lang="ko-KR" altLang="en-US" sz="1200" b="1" dirty="0">
                <a:solidFill>
                  <a:schemeClr val="tx1"/>
                </a:solidFill>
              </a:rPr>
              <a:t>프레임워크를 더 쉽게 사용할 수 있도록 도와주는 프레임워크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Spring</a:t>
            </a:r>
            <a:r>
              <a:rPr lang="ko-KR" altLang="en-US" sz="1200" b="1" dirty="0">
                <a:solidFill>
                  <a:schemeClr val="tx1"/>
                </a:solidFill>
              </a:rPr>
              <a:t>은 자바 웹 애플리케이션을 만들 때 사용</a:t>
            </a:r>
            <a:r>
              <a:rPr lang="ko-KR" altLang="en-US" sz="1200" dirty="0">
                <a:solidFill>
                  <a:schemeClr val="tx1"/>
                </a:solidFill>
              </a:rPr>
              <a:t>하는데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설정이 많고 복잡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Spring Boot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ko-KR" altLang="en-US" sz="1200" b="1" dirty="0">
                <a:solidFill>
                  <a:schemeClr val="tx1"/>
                </a:solidFill>
              </a:rPr>
              <a:t>자동 설정</a:t>
            </a:r>
            <a:r>
              <a:rPr lang="en-US" altLang="ko-KR" sz="1200" b="1" dirty="0">
                <a:solidFill>
                  <a:schemeClr val="tx1"/>
                </a:solidFill>
              </a:rPr>
              <a:t>(Auto Configuration)</a:t>
            </a:r>
            <a:r>
              <a:rPr lang="ko-KR" altLang="en-US" sz="1200" dirty="0">
                <a:solidFill>
                  <a:schemeClr val="tx1"/>
                </a:solidFill>
              </a:rPr>
              <a:t> 을 지원해서 빠르게 개발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B08F79D6-D9CE-2E82-9478-251CB6E59E58}"/>
              </a:ext>
            </a:extLst>
          </p:cNvPr>
          <p:cNvSpPr txBox="1"/>
          <p:nvPr/>
        </p:nvSpPr>
        <p:spPr>
          <a:xfrm>
            <a:off x="1845877" y="2125613"/>
            <a:ext cx="8573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sz="1200" b="1" dirty="0"/>
              <a:t>JSP </a:t>
            </a:r>
            <a:r>
              <a:rPr lang="ko-KR" altLang="en-US" sz="1200" b="1" dirty="0"/>
              <a:t>개발과의 차이점</a:t>
            </a:r>
            <a:endParaRPr lang="ko-KR" altLang="en-US" sz="1200" dirty="0"/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Spring Boot</a:t>
            </a:r>
            <a:r>
              <a:rPr lang="ko-KR" altLang="en-US" sz="1200" dirty="0"/>
              <a:t>를 사용하면 </a:t>
            </a:r>
            <a:r>
              <a:rPr lang="ko-KR" altLang="en-US" sz="1200" b="1" dirty="0"/>
              <a:t>비즈니스 로직</a:t>
            </a:r>
            <a:r>
              <a:rPr lang="en-US" altLang="ko-KR" sz="1200" b="1" dirty="0"/>
              <a:t>(</a:t>
            </a:r>
            <a:r>
              <a:rPr lang="ko-KR" altLang="en-US" sz="1200" b="1" dirty="0" err="1"/>
              <a:t>백엔드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과 화면</a:t>
            </a:r>
            <a:r>
              <a:rPr lang="en-US" altLang="ko-KR" sz="1200" b="1" dirty="0"/>
              <a:t>(</a:t>
            </a:r>
            <a:r>
              <a:rPr lang="ko-KR" altLang="en-US" sz="1200" b="1" dirty="0" err="1"/>
              <a:t>프론트엔드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을 분리</a:t>
            </a:r>
            <a:r>
              <a:rPr lang="ko-KR" altLang="en-US" sz="1200" dirty="0"/>
              <a:t>해서 더 깔끔한 구조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화면 </a:t>
            </a:r>
            <a:r>
              <a:rPr lang="en-US" altLang="ko-KR" sz="1200" dirty="0"/>
              <a:t>/ </a:t>
            </a:r>
            <a:r>
              <a:rPr lang="ko-KR" altLang="en-US" sz="1200" dirty="0"/>
              <a:t>비즈니스 로직 </a:t>
            </a:r>
            <a:r>
              <a:rPr lang="en-US" altLang="ko-KR" sz="1200" dirty="0"/>
              <a:t>/ mapper</a:t>
            </a:r>
            <a:r>
              <a:rPr lang="ko-KR" altLang="en-US" sz="1200" dirty="0"/>
              <a:t> </a:t>
            </a:r>
            <a:r>
              <a:rPr lang="en-US" altLang="ko-KR" sz="1200" dirty="0"/>
              <a:t>XML(SQL) / property </a:t>
            </a:r>
            <a:r>
              <a:rPr lang="ko-KR" altLang="en-US" sz="1200" dirty="0"/>
              <a:t>파일이 완전히 분리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DFCA86-03AF-2EB9-451E-609D47334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2" y="3091025"/>
            <a:ext cx="5511283" cy="18931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88EEC6-581A-B9A2-78A8-74DEB0A68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063" y="3158066"/>
            <a:ext cx="1880993" cy="1670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0250723-2061-94D7-9C28-F366CD3D2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789" y="3142571"/>
            <a:ext cx="2581278" cy="172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1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A52A5-AC0D-696A-C7E4-D8DAD8F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69F541-FC0A-3741-D3D9-5809CDA30B57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SW 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프레임워크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8067BA1-1930-C135-92D6-C27335AFF718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02A8442F-9D01-AB6F-3C76-5C5C26D68EFE}"/>
              </a:ext>
            </a:extLst>
          </p:cNvPr>
          <p:cNvSpPr txBox="1">
            <a:spLocks/>
          </p:cNvSpPr>
          <p:nvPr/>
        </p:nvSpPr>
        <p:spPr>
          <a:xfrm>
            <a:off x="602189" y="1055427"/>
            <a:ext cx="8229600" cy="52286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 marL="0"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b="1" dirty="0">
                <a:latin typeface="+mn-lt"/>
                <a:ea typeface="맑은 고딕" pitchFamily="50" charset="-127"/>
              </a:rPr>
              <a:t>Spring Boot</a:t>
            </a:r>
            <a:endParaRPr lang="ko-KR" altLang="en-US" sz="1600" b="1" dirty="0">
              <a:latin typeface="+mn-lt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B7AD33-7B1D-F176-C207-70F1FA7FB055}"/>
              </a:ext>
            </a:extLst>
          </p:cNvPr>
          <p:cNvSpPr/>
          <p:nvPr/>
        </p:nvSpPr>
        <p:spPr>
          <a:xfrm>
            <a:off x="567407" y="1145762"/>
            <a:ext cx="72008" cy="3600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1B8187-5ECC-C496-CA32-0593FEFA4669}"/>
              </a:ext>
            </a:extLst>
          </p:cNvPr>
          <p:cNvSpPr/>
          <p:nvPr/>
        </p:nvSpPr>
        <p:spPr>
          <a:xfrm>
            <a:off x="1845877" y="1530360"/>
            <a:ext cx="8573975" cy="5901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필수 개념 </a:t>
            </a:r>
            <a:r>
              <a:rPr lang="en-US" altLang="ko-KR" sz="1200" b="1" dirty="0">
                <a:solidFill>
                  <a:schemeClr val="tx1"/>
                </a:solidFill>
              </a:rPr>
              <a:t>: IoC(Inversion of Control, </a:t>
            </a:r>
            <a:r>
              <a:rPr lang="ko-KR" altLang="en-US" sz="1200" b="1" dirty="0">
                <a:solidFill>
                  <a:schemeClr val="tx1"/>
                </a:solidFill>
              </a:rPr>
              <a:t>제어의 역전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8585395-0E6E-D234-E43E-B115D968F060}"/>
              </a:ext>
            </a:extLst>
          </p:cNvPr>
          <p:cNvSpPr txBox="1"/>
          <p:nvPr/>
        </p:nvSpPr>
        <p:spPr>
          <a:xfrm>
            <a:off x="1845877" y="2125613"/>
            <a:ext cx="85739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sz="1200" b="1" dirty="0"/>
              <a:t>IoC(</a:t>
            </a:r>
            <a:r>
              <a:rPr lang="ko-KR" altLang="en-US" sz="1200" b="1" dirty="0"/>
              <a:t>제어의 역전</a:t>
            </a:r>
            <a:r>
              <a:rPr lang="en-US" altLang="ko-KR" sz="1200" b="1" dirty="0"/>
              <a:t>)</a:t>
            </a:r>
            <a:r>
              <a:rPr lang="ko-KR" altLang="en-US" sz="1200" dirty="0"/>
              <a:t> 은 객체의 생성과 관리를 </a:t>
            </a:r>
            <a:r>
              <a:rPr lang="ko-KR" altLang="en-US" sz="1200" b="1" dirty="0"/>
              <a:t>개발자가 직접 하지 않고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프레임워크</a:t>
            </a:r>
            <a:r>
              <a:rPr lang="en-US" altLang="ko-KR" sz="1200" b="1" dirty="0"/>
              <a:t>(Spring Container)</a:t>
            </a:r>
            <a:r>
              <a:rPr lang="ko-KR" altLang="en-US" sz="1200" b="1" dirty="0"/>
              <a:t>가 대신 관리하는 개념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전통적인 방식에서는 개발자가 직접 객체를 생성하고 관리하지만</a:t>
            </a:r>
            <a:r>
              <a:rPr lang="en-US" altLang="ko-KR" sz="1200" dirty="0"/>
              <a:t>, 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/>
              <a:t>Spring</a:t>
            </a:r>
            <a:r>
              <a:rPr lang="ko-KR" altLang="en-US" sz="1200" dirty="0"/>
              <a:t>에서는 </a:t>
            </a:r>
            <a:r>
              <a:rPr lang="ko-KR" altLang="en-US" sz="1200" b="1" dirty="0"/>
              <a:t>객체의 생명 주기를 컨테이너가 관리</a:t>
            </a:r>
            <a:endParaRPr lang="en-US" altLang="ko-KR" sz="1200" b="1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세부 개념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Spring Container : </a:t>
            </a:r>
            <a:r>
              <a:rPr lang="ko-KR" altLang="en-US" sz="1200" dirty="0"/>
              <a:t>객체</a:t>
            </a:r>
            <a:r>
              <a:rPr lang="en-US" altLang="ko-KR" sz="1200" dirty="0"/>
              <a:t>(Bean) </a:t>
            </a:r>
            <a:r>
              <a:rPr lang="ko-KR" altLang="en-US" sz="1200" dirty="0"/>
              <a:t>생성 및 관리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Bean : </a:t>
            </a:r>
            <a:r>
              <a:rPr lang="ko-KR" altLang="en-US" sz="1200" dirty="0"/>
              <a:t>개발자가 객체를 직접 생성하지 않고 </a:t>
            </a:r>
            <a:r>
              <a:rPr lang="en-US" altLang="ko-KR" sz="1200" dirty="0"/>
              <a:t>Spring</a:t>
            </a:r>
            <a:r>
              <a:rPr lang="ko-KR" altLang="en-US" sz="1200" dirty="0"/>
              <a:t>이 관리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Spring Boot Auto Configuration : </a:t>
            </a:r>
            <a:r>
              <a:rPr lang="ko-KR" altLang="en-US" sz="1200" dirty="0"/>
              <a:t>필요한 객체를 </a:t>
            </a:r>
            <a:r>
              <a:rPr lang="en-US" altLang="ko-KR" sz="1200" dirty="0"/>
              <a:t>Spring</a:t>
            </a:r>
            <a:r>
              <a:rPr lang="ko-KR" altLang="en-US" sz="1200" dirty="0"/>
              <a:t>이 자동으로 주입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Spring</a:t>
            </a:r>
            <a:r>
              <a:rPr lang="ko-KR" altLang="en-US" sz="1200" dirty="0"/>
              <a:t> </a:t>
            </a:r>
            <a:r>
              <a:rPr lang="en-US" altLang="ko-KR" sz="1200" dirty="0"/>
              <a:t>MVC : </a:t>
            </a:r>
            <a:r>
              <a:rPr lang="ko-KR" altLang="en-US" sz="1200" dirty="0"/>
              <a:t>객체를 직접 수정하지 않고 공통 로직을 자동 적용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DI : Controller, Service, Repository </a:t>
            </a:r>
            <a:r>
              <a:rPr lang="ko-KR" altLang="en-US" sz="1200" dirty="0"/>
              <a:t>계층이 </a:t>
            </a:r>
            <a:r>
              <a:rPr lang="en-US" altLang="ko-KR" sz="1200" dirty="0"/>
              <a:t>IoC </a:t>
            </a:r>
            <a:r>
              <a:rPr lang="ko-KR" altLang="en-US" sz="1200" dirty="0"/>
              <a:t>컨테이너에서 관리됨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AOP : IoC </a:t>
            </a:r>
            <a:r>
              <a:rPr lang="ko-KR" altLang="en-US" sz="1200" dirty="0"/>
              <a:t>컨테이너가 자동 설정을 지원하여 </a:t>
            </a:r>
            <a:r>
              <a:rPr lang="en-US" altLang="ko-KR" sz="1200" dirty="0"/>
              <a:t>Bean </a:t>
            </a:r>
            <a:r>
              <a:rPr lang="ko-KR" altLang="en-US" sz="1200" dirty="0"/>
              <a:t>등록이 간소화됨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771557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1FD2A-B924-7D1C-6729-C6FE20030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C3EEDD-DE14-D448-9087-03B452968EC1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SW 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프레임워크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AA48A51-8464-891E-0BAB-D7178DF93A0C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14FF0837-E246-20CE-09FF-0956219CFD9A}"/>
              </a:ext>
            </a:extLst>
          </p:cNvPr>
          <p:cNvSpPr txBox="1">
            <a:spLocks/>
          </p:cNvSpPr>
          <p:nvPr/>
        </p:nvSpPr>
        <p:spPr>
          <a:xfrm>
            <a:off x="602189" y="1055427"/>
            <a:ext cx="8229600" cy="52286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 marL="0"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b="1" dirty="0">
                <a:latin typeface="+mn-lt"/>
                <a:ea typeface="맑은 고딕" pitchFamily="50" charset="-127"/>
              </a:rPr>
              <a:t>Spring Boot</a:t>
            </a:r>
            <a:endParaRPr lang="ko-KR" altLang="en-US" sz="1600" b="1" dirty="0">
              <a:latin typeface="+mn-lt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089A1A-3D55-6C56-136B-D73A5C52F9B6}"/>
              </a:ext>
            </a:extLst>
          </p:cNvPr>
          <p:cNvSpPr/>
          <p:nvPr/>
        </p:nvSpPr>
        <p:spPr>
          <a:xfrm>
            <a:off x="567407" y="1145762"/>
            <a:ext cx="72008" cy="3600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139B88-66CB-E3AF-E7D8-C2F70D2D177B}"/>
              </a:ext>
            </a:extLst>
          </p:cNvPr>
          <p:cNvSpPr/>
          <p:nvPr/>
        </p:nvSpPr>
        <p:spPr>
          <a:xfrm>
            <a:off x="1845877" y="1530360"/>
            <a:ext cx="8573975" cy="5901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필수 개념 </a:t>
            </a:r>
            <a:r>
              <a:rPr lang="en-US" altLang="ko-KR" sz="1200" b="1" dirty="0">
                <a:solidFill>
                  <a:schemeClr val="tx1"/>
                </a:solidFill>
              </a:rPr>
              <a:t>: MVC(Model, View, Controller) </a:t>
            </a:r>
            <a:r>
              <a:rPr lang="ko-KR" altLang="en-US" sz="1200" b="1" dirty="0">
                <a:solidFill>
                  <a:schemeClr val="tx1"/>
                </a:solidFill>
              </a:rPr>
              <a:t>패턴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E0E2FCE1-CB08-1142-A2C0-225266F56149}"/>
              </a:ext>
            </a:extLst>
          </p:cNvPr>
          <p:cNvSpPr txBox="1"/>
          <p:nvPr/>
        </p:nvSpPr>
        <p:spPr>
          <a:xfrm>
            <a:off x="1845877" y="2125613"/>
            <a:ext cx="8573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sz="1200" dirty="0"/>
              <a:t>JSP</a:t>
            </a:r>
            <a:r>
              <a:rPr lang="ko-KR" altLang="en-US" sz="1200" dirty="0"/>
              <a:t>에서 </a:t>
            </a:r>
            <a:r>
              <a:rPr lang="en-US" altLang="ko-KR" sz="1200" dirty="0"/>
              <a:t>Model 1</a:t>
            </a:r>
            <a:r>
              <a:rPr lang="ko-KR" altLang="en-US" sz="1200" dirty="0"/>
              <a:t>으로 </a:t>
            </a:r>
            <a:r>
              <a:rPr lang="en-US" altLang="ko-KR" sz="1200" dirty="0"/>
              <a:t>MVC</a:t>
            </a:r>
            <a:r>
              <a:rPr lang="ko-KR" altLang="en-US" sz="1200" dirty="0"/>
              <a:t> 패턴을 구현했지만 완벽하지 않음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/>
              <a:t>Spring</a:t>
            </a:r>
            <a:r>
              <a:rPr lang="ko-KR" altLang="en-US" sz="1200" dirty="0"/>
              <a:t>에서는 </a:t>
            </a:r>
            <a:r>
              <a:rPr lang="en-US" altLang="ko-KR" sz="1200" dirty="0"/>
              <a:t>MVC Model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 패턴으로 화면</a:t>
            </a:r>
            <a:r>
              <a:rPr lang="en-US" altLang="ko-KR" sz="1200" dirty="0"/>
              <a:t>(Html)</a:t>
            </a:r>
            <a:r>
              <a:rPr lang="ko-KR" altLang="en-US" sz="1200" dirty="0"/>
              <a:t>과 비즈니스 로직</a:t>
            </a:r>
            <a:r>
              <a:rPr lang="en-US" altLang="ko-KR" sz="1200" dirty="0"/>
              <a:t>(Java + XML)</a:t>
            </a:r>
            <a:r>
              <a:rPr lang="ko-KR" altLang="en-US" sz="1200" dirty="0"/>
              <a:t>을 별도로 관리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/>
              <a:t>Controller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사용자의 요청을 받아서 처리하고</a:t>
            </a:r>
            <a:r>
              <a:rPr lang="en-US" altLang="ko-KR" sz="1200" dirty="0"/>
              <a:t>, </a:t>
            </a:r>
            <a:r>
              <a:rPr lang="ko-KR" altLang="en-US" sz="1200" dirty="0"/>
              <a:t>결과를 뷰</a:t>
            </a:r>
            <a:r>
              <a:rPr lang="en-US" altLang="ko-KR" sz="1200" dirty="0"/>
              <a:t>(View)</a:t>
            </a:r>
            <a:r>
              <a:rPr lang="ko-KR" altLang="en-US" sz="1200" dirty="0"/>
              <a:t>에 전달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Service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비즈니스 로직 처리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Repository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데이터베이스와의 연결 담당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View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사용자가 보는 화면</a:t>
            </a:r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8F48F9-3689-6C72-0A51-08F12119B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16" y="4520059"/>
            <a:ext cx="5511283" cy="18931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DBB2A5-5068-1223-DF4F-DFD887388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797" y="4587100"/>
            <a:ext cx="1880993" cy="1670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4B1B27-B822-9263-7DC9-9F0A1E607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523" y="4571605"/>
            <a:ext cx="2581278" cy="172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04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84071-962E-4071-41FA-E5EB6CA8A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E4D199-10AE-9576-D336-BC33EDD436BE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SW 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프레임워크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B589706-2009-A702-D249-5C3189C4F4AD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B547616F-34C4-993C-2ACD-7650DA7E6CD7}"/>
              </a:ext>
            </a:extLst>
          </p:cNvPr>
          <p:cNvSpPr txBox="1">
            <a:spLocks/>
          </p:cNvSpPr>
          <p:nvPr/>
        </p:nvSpPr>
        <p:spPr>
          <a:xfrm>
            <a:off x="602189" y="1055427"/>
            <a:ext cx="8229600" cy="52286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 marL="0"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b="1" dirty="0">
                <a:latin typeface="+mn-lt"/>
                <a:ea typeface="맑은 고딕" pitchFamily="50" charset="-127"/>
              </a:rPr>
              <a:t>Spring Boot</a:t>
            </a:r>
            <a:endParaRPr lang="ko-KR" altLang="en-US" sz="1600" b="1" dirty="0">
              <a:latin typeface="+mn-lt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EA9BD-84F1-A960-EA29-84E24BE9512A}"/>
              </a:ext>
            </a:extLst>
          </p:cNvPr>
          <p:cNvSpPr/>
          <p:nvPr/>
        </p:nvSpPr>
        <p:spPr>
          <a:xfrm>
            <a:off x="567407" y="1145762"/>
            <a:ext cx="72008" cy="3600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268507-AFCD-D0AB-F9DA-21CBD7DBEFA5}"/>
              </a:ext>
            </a:extLst>
          </p:cNvPr>
          <p:cNvSpPr/>
          <p:nvPr/>
        </p:nvSpPr>
        <p:spPr>
          <a:xfrm>
            <a:off x="1845877" y="1530360"/>
            <a:ext cx="8573975" cy="5901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필수 개념 </a:t>
            </a:r>
            <a:r>
              <a:rPr lang="en-US" altLang="ko-KR" sz="1200" b="1" dirty="0">
                <a:solidFill>
                  <a:schemeClr val="tx1"/>
                </a:solidFill>
              </a:rPr>
              <a:t>: DI(Dependency Injection, </a:t>
            </a:r>
            <a:r>
              <a:rPr lang="ko-KR" altLang="en-US" sz="1200" b="1" dirty="0">
                <a:solidFill>
                  <a:schemeClr val="tx1"/>
                </a:solidFill>
              </a:rPr>
              <a:t>의존성 주입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8F2F4934-A79E-F95E-752D-0805C3B312DE}"/>
              </a:ext>
            </a:extLst>
          </p:cNvPr>
          <p:cNvSpPr txBox="1"/>
          <p:nvPr/>
        </p:nvSpPr>
        <p:spPr>
          <a:xfrm>
            <a:off x="1845877" y="2125613"/>
            <a:ext cx="8573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200" dirty="0"/>
              <a:t>필요한 객체</a:t>
            </a:r>
            <a:r>
              <a:rPr lang="en-US" altLang="ko-KR" sz="1200" dirty="0"/>
              <a:t>(</a:t>
            </a:r>
            <a:r>
              <a:rPr lang="ko-KR" altLang="en-US" sz="1200" dirty="0"/>
              <a:t>의존성</a:t>
            </a:r>
            <a:r>
              <a:rPr lang="en-US" altLang="ko-KR" sz="1200" dirty="0"/>
              <a:t>)</a:t>
            </a:r>
            <a:r>
              <a:rPr lang="ko-KR" altLang="en-US" sz="1200" dirty="0"/>
              <a:t>를 직접 생성하지 않고</a:t>
            </a:r>
            <a:r>
              <a:rPr lang="en-US" altLang="ko-KR" sz="1200" dirty="0"/>
              <a:t>, </a:t>
            </a:r>
            <a:r>
              <a:rPr lang="ko-KR" altLang="en-US" sz="1200" dirty="0"/>
              <a:t>외부에서 </a:t>
            </a:r>
            <a:r>
              <a:rPr lang="ko-KR" altLang="en-US" sz="1200" dirty="0" err="1"/>
              <a:t>주입받는</a:t>
            </a:r>
            <a:r>
              <a:rPr lang="ko-KR" altLang="en-US" sz="1200" dirty="0"/>
              <a:t> 방식</a:t>
            </a:r>
            <a:endParaRPr lang="en-US" altLang="ko-KR" sz="1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922D93-FAF2-84A5-3382-4AA381B1D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561" y="2707959"/>
            <a:ext cx="4010585" cy="49536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A898127B-6AB9-0CE0-E779-6A817B9FAB53}"/>
              </a:ext>
            </a:extLst>
          </p:cNvPr>
          <p:cNvSpPr txBox="1"/>
          <p:nvPr/>
        </p:nvSpPr>
        <p:spPr>
          <a:xfrm>
            <a:off x="5840146" y="2817143"/>
            <a:ext cx="5934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&lt;- JSP</a:t>
            </a:r>
            <a:r>
              <a:rPr lang="ko-KR" altLang="en-US" sz="1200" dirty="0"/>
              <a:t>에서는 직접 생성</a:t>
            </a:r>
            <a:endParaRPr lang="en-US" altLang="ko-KR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EBD4196-A09D-0EA5-AB6D-1395A8265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561" y="3508675"/>
            <a:ext cx="3466387" cy="2997956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A41E35D4-625D-3AAB-AB11-4998CA6F414C}"/>
              </a:ext>
            </a:extLst>
          </p:cNvPr>
          <p:cNvSpPr txBox="1"/>
          <p:nvPr/>
        </p:nvSpPr>
        <p:spPr>
          <a:xfrm>
            <a:off x="5399879" y="3474586"/>
            <a:ext cx="5934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&lt;- </a:t>
            </a:r>
            <a:r>
              <a:rPr lang="ko-KR" altLang="en-US" sz="1200" dirty="0"/>
              <a:t>사용하려는 </a:t>
            </a:r>
            <a:r>
              <a:rPr lang="en-US" altLang="ko-KR" sz="1200" dirty="0"/>
              <a:t>JAVA </a:t>
            </a:r>
            <a:r>
              <a:rPr lang="ko-KR" altLang="en-US" sz="1200" dirty="0"/>
              <a:t>코드에 의존성을 주입함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Spring</a:t>
            </a:r>
            <a:r>
              <a:rPr lang="ko-KR" altLang="en-US" sz="1200" dirty="0"/>
              <a:t>이 자동으로 </a:t>
            </a:r>
            <a:r>
              <a:rPr lang="en-US" altLang="ko-KR" sz="1200" dirty="0" err="1"/>
              <a:t>UserService</a:t>
            </a:r>
            <a:r>
              <a:rPr lang="en-US" altLang="ko-KR" sz="1200" dirty="0"/>
              <a:t> </a:t>
            </a:r>
            <a:r>
              <a:rPr lang="ko-KR" altLang="en-US" sz="1200" dirty="0"/>
              <a:t>객체를 주입해 줘서 직접 생성할 필요 없음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60047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7B2A1-36EC-D623-1F18-833847C15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3BB225-CAF8-881F-E382-05C7AEF63B0B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SW 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프레임워크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6D259B8-B30A-AA50-9037-7542F981D603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681ABCBA-684C-1A16-7AD1-95FAB0B5F844}"/>
              </a:ext>
            </a:extLst>
          </p:cNvPr>
          <p:cNvSpPr txBox="1">
            <a:spLocks/>
          </p:cNvSpPr>
          <p:nvPr/>
        </p:nvSpPr>
        <p:spPr>
          <a:xfrm>
            <a:off x="602189" y="1055427"/>
            <a:ext cx="8229600" cy="52286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 marL="0"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b="1" dirty="0">
                <a:latin typeface="+mn-lt"/>
                <a:ea typeface="맑은 고딕" pitchFamily="50" charset="-127"/>
              </a:rPr>
              <a:t>Spring Boot</a:t>
            </a:r>
            <a:endParaRPr lang="ko-KR" altLang="en-US" sz="1600" b="1" dirty="0">
              <a:latin typeface="+mn-lt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96F024-7192-A6CA-CE37-CCE7CAD28D77}"/>
              </a:ext>
            </a:extLst>
          </p:cNvPr>
          <p:cNvSpPr/>
          <p:nvPr/>
        </p:nvSpPr>
        <p:spPr>
          <a:xfrm>
            <a:off x="567407" y="1145762"/>
            <a:ext cx="72008" cy="3600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EB1BCC-2180-67E0-0F87-884DABB87E1F}"/>
              </a:ext>
            </a:extLst>
          </p:cNvPr>
          <p:cNvSpPr/>
          <p:nvPr/>
        </p:nvSpPr>
        <p:spPr>
          <a:xfrm>
            <a:off x="1845877" y="1530360"/>
            <a:ext cx="8573975" cy="5901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필수 개념 </a:t>
            </a:r>
            <a:r>
              <a:rPr lang="en-US" altLang="ko-KR" sz="1200" b="1" dirty="0">
                <a:solidFill>
                  <a:schemeClr val="tx1"/>
                </a:solidFill>
              </a:rPr>
              <a:t>: AOP(Aspect Oriented Programming, </a:t>
            </a:r>
            <a:r>
              <a:rPr lang="ko-KR" altLang="en-US" sz="1200" b="1" dirty="0">
                <a:solidFill>
                  <a:schemeClr val="tx1"/>
                </a:solidFill>
              </a:rPr>
              <a:t>관점 지향 프로그래밍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3E9CFE92-8643-CC31-822A-0AB73DB2BDF2}"/>
              </a:ext>
            </a:extLst>
          </p:cNvPr>
          <p:cNvSpPr txBox="1"/>
          <p:nvPr/>
        </p:nvSpPr>
        <p:spPr>
          <a:xfrm>
            <a:off x="1845877" y="2125613"/>
            <a:ext cx="857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200" dirty="0"/>
              <a:t>반복적인 코드를 줄이기 위한 개념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Ex) </a:t>
            </a:r>
            <a:r>
              <a:rPr lang="ko-KR" altLang="en-US" sz="1200" dirty="0"/>
              <a:t>로그 기록</a:t>
            </a:r>
            <a:r>
              <a:rPr lang="en-US" altLang="ko-KR" sz="1200" dirty="0"/>
              <a:t>, </a:t>
            </a:r>
            <a:r>
              <a:rPr lang="ko-KR" altLang="en-US" sz="1200" dirty="0"/>
              <a:t>트랜잭션 관리</a:t>
            </a:r>
            <a:r>
              <a:rPr lang="en-US" altLang="ko-KR" sz="1200" dirty="0"/>
              <a:t>, </a:t>
            </a:r>
            <a:r>
              <a:rPr lang="ko-KR" altLang="en-US" sz="1200" dirty="0"/>
              <a:t>보안 검사는 </a:t>
            </a:r>
            <a:r>
              <a:rPr lang="ko-KR" altLang="en-US" sz="1200" b="1" dirty="0"/>
              <a:t>모든 서비스에서 공통적으로 적용</a:t>
            </a:r>
            <a:endParaRPr lang="en-US" altLang="ko-KR" sz="1200" b="1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AOP</a:t>
            </a:r>
            <a:r>
              <a:rPr lang="ko-KR" altLang="en-US" sz="1200" dirty="0"/>
              <a:t>를 사용하면</a:t>
            </a:r>
            <a:r>
              <a:rPr lang="en-US" altLang="ko-KR" sz="1200" dirty="0"/>
              <a:t>, </a:t>
            </a:r>
            <a:r>
              <a:rPr lang="ko-KR" altLang="en-US" sz="1200" b="1" dirty="0"/>
              <a:t>중복되는 코드를 분리해서 유지보수를 쉽게 할 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있음</a:t>
            </a:r>
            <a:endParaRPr lang="en-US" altLang="ko-KR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4E8F7C-4E10-214D-5704-4B50B22B2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49" y="2949744"/>
            <a:ext cx="5391902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5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4CDB6-6218-D7A7-DDF4-D2D9835E6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7FC9DC-ADF9-1D94-2C91-2F05ED3CFD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7" r="1831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7BBD2B1-C00C-7704-C974-434764FFCB76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56D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BC320-932A-AF56-9481-82AADB56D979}"/>
              </a:ext>
            </a:extLst>
          </p:cNvPr>
          <p:cNvSpPr txBox="1"/>
          <p:nvPr/>
        </p:nvSpPr>
        <p:spPr>
          <a:xfrm>
            <a:off x="3160741" y="3044278"/>
            <a:ext cx="65469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수업 </a:t>
            </a:r>
            <a:r>
              <a:rPr lang="en-US" altLang="ko-KR" sz="44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44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강의 소개 및 진행</a:t>
            </a:r>
          </a:p>
        </p:txBody>
      </p:sp>
    </p:spTree>
    <p:extLst>
      <p:ext uri="{BB962C8B-B14F-4D97-AF65-F5344CB8AC3E}">
        <p14:creationId xmlns:p14="http://schemas.microsoft.com/office/powerpoint/2010/main" val="1210955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C86325-B52D-4016-877E-1731DC8F7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7" r="1831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401834F-740F-4B69-ACBF-86837167EF1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56D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A1229E-29B8-4706-8598-4C43103BD8A7}"/>
              </a:ext>
            </a:extLst>
          </p:cNvPr>
          <p:cNvSpPr txBox="1"/>
          <p:nvPr/>
        </p:nvSpPr>
        <p:spPr>
          <a:xfrm>
            <a:off x="3160741" y="3044278"/>
            <a:ext cx="5870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수업 </a:t>
            </a:r>
            <a:r>
              <a:rPr lang="en-US" altLang="ko-KR" sz="44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44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개발환경 및 정보</a:t>
            </a:r>
          </a:p>
        </p:txBody>
      </p:sp>
    </p:spTree>
    <p:extLst>
      <p:ext uri="{BB962C8B-B14F-4D97-AF65-F5344CB8AC3E}">
        <p14:creationId xmlns:p14="http://schemas.microsoft.com/office/powerpoint/2010/main" val="3265211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22FDE-871B-5F0D-6858-549A680EE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1D1DDB-7C0D-3236-F33C-E1C7B1A58527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 환경</a:t>
            </a:r>
            <a:endParaRPr lang="ko-KR" altLang="en-US" sz="1600" spc="-6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9648B5B-9B7E-9FFC-27BF-5E2DFDD96733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4EA20B0-C029-F056-2650-12A875997BE8}"/>
              </a:ext>
            </a:extLst>
          </p:cNvPr>
          <p:cNvSpPr txBox="1"/>
          <p:nvPr/>
        </p:nvSpPr>
        <p:spPr>
          <a:xfrm>
            <a:off x="493442" y="1011680"/>
            <a:ext cx="8521017" cy="4218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○ 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IDE : STS 4.27.0</a:t>
            </a:r>
          </a:p>
          <a:p>
            <a:pPr>
              <a:lnSpc>
                <a:spcPct val="130000"/>
              </a:lnSpc>
            </a:pP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○ 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JDK : OpenJDK 21 LTS</a:t>
            </a:r>
          </a:p>
          <a:p>
            <a:pPr>
              <a:lnSpc>
                <a:spcPct val="130000"/>
              </a:lnSpc>
            </a:pP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○ 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WAS : embed Tomcat 10.x(boot 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내장 </a:t>
            </a:r>
            <a:r>
              <a:rPr lang="ko-KR" altLang="en-US" sz="1600" spc="-6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톰캣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○ 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Build Tool : Gradle 8.x</a:t>
            </a:r>
          </a:p>
          <a:p>
            <a:pPr>
              <a:lnSpc>
                <a:spcPct val="130000"/>
              </a:lnSpc>
            </a:pP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○ 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Template Engine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600" spc="-6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Javacript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/ HTML / CSS + </a:t>
            </a:r>
            <a:r>
              <a:rPr lang="en-US" altLang="ko-KR" sz="1600" spc="-6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Thymeleaf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필요하다면 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JSP)</a:t>
            </a:r>
          </a:p>
          <a:p>
            <a:pPr>
              <a:lnSpc>
                <a:spcPct val="130000"/>
              </a:lnSpc>
            </a:pP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○ </a:t>
            </a:r>
            <a:r>
              <a:rPr lang="en-US" altLang="ko-KR" sz="1600" spc="-6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DataBase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: MariaDB 10.x or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MySQL 8.x</a:t>
            </a:r>
          </a:p>
          <a:p>
            <a:pPr>
              <a:lnSpc>
                <a:spcPct val="130000"/>
              </a:lnSpc>
            </a:pP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○ 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SQL Persistence F/W : </a:t>
            </a:r>
            <a:r>
              <a:rPr lang="en-US" altLang="ko-KR" sz="1600" spc="-6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Mybatis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3.0.4</a:t>
            </a:r>
          </a:p>
          <a:p>
            <a:pPr>
              <a:lnSpc>
                <a:spcPct val="130000"/>
              </a:lnSpc>
            </a:pP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○ 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Tool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ERD Tool : </a:t>
            </a:r>
            <a:r>
              <a:rPr lang="en-US" altLang="ko-KR" sz="1600" spc="-6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Erdcloud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hlinkClick r:id="rId2"/>
              </a:rPr>
              <a:t>https://www.erdcloud.com/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 or </a:t>
            </a:r>
            <a:r>
              <a:rPr lang="en-US" altLang="ko-KR" sz="1600" spc="-6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exerd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SQL Tool : </a:t>
            </a:r>
            <a:r>
              <a:rPr lang="en-US" altLang="ko-KR" sz="1600" spc="-6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dbevear</a:t>
            </a:r>
            <a:endParaRPr lang="en-US" altLang="ko-KR" sz="1600" spc="-6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화면설계서 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PowerPoint or 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Mockup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서비스 중 어떤 것이든 상관 없음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제출 가능해야 함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600" spc="-6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Github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계정 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+ </a:t>
            </a:r>
            <a:r>
              <a:rPr lang="en-US" altLang="ko-KR" sz="1600" spc="-6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Github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client Tool(</a:t>
            </a:r>
            <a:r>
              <a:rPr lang="en-US" altLang="ko-KR" sz="1600" spc="-6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tortoiseGit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…)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en-US" altLang="ko-KR" sz="1600" spc="-6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734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3EE81-B3A8-BBEE-51DF-A37CA51B0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F01554-758C-9F08-273F-BEED25B393F4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Github</a:t>
            </a:r>
            <a:endParaRPr lang="ko-KR" altLang="en-US" sz="1600" spc="-6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AD70201-C3CB-3168-6E42-4AA9E29DF878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F6A8CD6-3647-225B-8FC0-9DA87C51C6CD}"/>
              </a:ext>
            </a:extLst>
          </p:cNvPr>
          <p:cNvSpPr txBox="1"/>
          <p:nvPr/>
        </p:nvSpPr>
        <p:spPr>
          <a:xfrm>
            <a:off x="493442" y="1011680"/>
            <a:ext cx="8521017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Github.com 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 가입</a:t>
            </a:r>
            <a:endParaRPr lang="en-US" altLang="ko-KR" sz="1600" spc="-6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BED47B-4210-795F-2051-172599AF5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42" y="1457552"/>
            <a:ext cx="5784266" cy="39915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B54CEE-F473-971B-8E62-7D9BEE2EE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3248"/>
            <a:ext cx="5530446" cy="409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4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16B36-3032-5BEC-DC0C-2971A9EE8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A9490D-8ED3-3556-5E04-A8A03B6FA5D5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TortoiseGit</a:t>
            </a:r>
            <a:endParaRPr lang="ko-KR" altLang="en-US" sz="1600" spc="-6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64DA483-7AB8-BA0B-6837-81FBB60B530F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7C7352B-60EF-C94C-CF00-D1D1AB3D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98" y="1156121"/>
            <a:ext cx="4855863" cy="516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30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276CD-1EF9-CB7F-1F2A-94D2191BC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D3ADA-7ABC-C84C-8BFF-A61F08D74011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OpenJDK 21</a:t>
            </a:r>
            <a:endParaRPr lang="ko-KR" altLang="en-US" sz="1600" spc="-6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DFC5616-BD82-F03E-9EED-AB549235054B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11FEA01-DC2C-FE23-4A75-2501490B739E}"/>
              </a:ext>
            </a:extLst>
          </p:cNvPr>
          <p:cNvSpPr txBox="1"/>
          <p:nvPr/>
        </p:nvSpPr>
        <p:spPr>
          <a:xfrm>
            <a:off x="493442" y="1011680"/>
            <a:ext cx="8521017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hlinkClick r:id="rId2"/>
              </a:rPr>
              <a:t>https://adoptium.net/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open </a:t>
            </a:r>
            <a:r>
              <a:rPr lang="en-US" altLang="ko-KR" sz="1600" spc="-6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jdk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21 latest download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313386-47A1-E236-2726-055353DE5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42" y="1388771"/>
            <a:ext cx="8649160" cy="53271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77A766-BBF2-B278-00D5-374F25A7A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986" y="1570081"/>
            <a:ext cx="4307631" cy="10884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CE8B24-2372-C8B0-A157-4EB82B0C0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986" y="2735382"/>
            <a:ext cx="3684017" cy="35022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B7F525-B5D0-A820-EBD3-9522A1E02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605" y="3554352"/>
            <a:ext cx="5725324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17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AA4D3-83E2-815C-4893-F86BDEE08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1B42AE-B803-0AB2-9FD5-BAF57F3048C9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Gradle 8.x</a:t>
            </a:r>
            <a:endParaRPr lang="ko-KR" altLang="en-US" sz="1600" spc="-6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12A968D-36B3-0295-9110-FBCD59DF35D7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661C378-7C50-DF81-E638-E4DE709FB7F6}"/>
              </a:ext>
            </a:extLst>
          </p:cNvPr>
          <p:cNvSpPr txBox="1"/>
          <p:nvPr/>
        </p:nvSpPr>
        <p:spPr>
          <a:xfrm>
            <a:off x="493442" y="1011680"/>
            <a:ext cx="8521017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  <a:hlinkClick r:id="rId2"/>
              </a:rPr>
              <a:t>https://gradle.org/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install manually – binary only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F64CF8-7B0B-A03C-EB68-351C0D26F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00" y="1570081"/>
            <a:ext cx="3456099" cy="4693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90FF05-43B5-AE54-50D3-F9ED40DA3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549" y="2541701"/>
            <a:ext cx="4072466" cy="38715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24B3B5-8A61-9567-702F-2E18BEC30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076" y="3429000"/>
            <a:ext cx="6303457" cy="22832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70ACA6-C915-B0C7-13F7-A5ED3D9CC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267" y="1514562"/>
            <a:ext cx="4421300" cy="111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31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699AA-BC50-6B4B-5E59-584D7F973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C5A0AC-CA74-26CE-EA62-C422257F83DD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Spring Tools Suit 4 (STS4)</a:t>
            </a:r>
            <a:endParaRPr lang="ko-KR" altLang="en-US" sz="1600" spc="-6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360A3E6-037E-C55C-9AF6-E26C55DDA90A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3E3205F-A0C6-83FD-E34F-6639076C4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570081"/>
            <a:ext cx="6069012" cy="3703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D2CCEE-FC6F-5B7B-0776-4A78F139AC66}"/>
              </a:ext>
            </a:extLst>
          </p:cNvPr>
          <p:cNvSpPr txBox="1"/>
          <p:nvPr/>
        </p:nvSpPr>
        <p:spPr>
          <a:xfrm>
            <a:off x="493442" y="1011680"/>
            <a:ext cx="8521017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Spring Tools Suit 4 – eclipse install / vs code / IntelliJ 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사용해도 무방하지만 수업은 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STS4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 진행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CDAE2C-AF27-513F-0EB6-7D207FAAF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710" y="2770137"/>
            <a:ext cx="6069012" cy="250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25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99C7C-04B7-A358-EEF9-9E47EDD3D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957D6C-29BB-CEAF-B898-39288CAD70E9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Spring Tools Suit 4 (STS4)</a:t>
            </a:r>
            <a:endParaRPr lang="ko-KR" altLang="en-US" sz="1600" spc="-6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664E60B-9433-C3D5-5EF8-76350F92915D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FB93B4-3333-0EAD-89BE-17130371A7D4}"/>
              </a:ext>
            </a:extLst>
          </p:cNvPr>
          <p:cNvSpPr txBox="1"/>
          <p:nvPr/>
        </p:nvSpPr>
        <p:spPr>
          <a:xfrm>
            <a:off x="493442" y="1011680"/>
            <a:ext cx="8521017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플러그인 설치 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(help &gt; Eclipse marketplace)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EB8D63-181D-AE02-6787-5A6113A69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37" y="1570081"/>
            <a:ext cx="2343211" cy="39113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319A0D-91E9-2AFE-3A06-A847FB105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067" y="1570081"/>
            <a:ext cx="2343211" cy="39113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08B9F5-1E3E-CFD2-2560-14B26DDD7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222" y="1055427"/>
            <a:ext cx="4903802" cy="29003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BF6C08-DAE9-EA58-6086-0397D0057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067" y="4266461"/>
            <a:ext cx="7679267" cy="242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76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EA4E6-86DA-00A7-ED3D-B03AE30CB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7606CE-4D7C-843A-2700-642484C01C73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Spring Tools Suit 4 (STS4)</a:t>
            </a:r>
            <a:endParaRPr lang="ko-KR" altLang="en-US" sz="1600" spc="-6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B9FC20C-A14D-54FB-8DEB-D72872DC8C46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AEF4F5E-F148-651F-A7E1-FFA231D686C3}"/>
              </a:ext>
            </a:extLst>
          </p:cNvPr>
          <p:cNvSpPr txBox="1"/>
          <p:nvPr/>
        </p:nvSpPr>
        <p:spPr>
          <a:xfrm>
            <a:off x="493442" y="1011680"/>
            <a:ext cx="8521017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JDK 21 &amp; Gradle 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세팅</a:t>
            </a:r>
            <a:endParaRPr lang="en-US" altLang="ko-KR" sz="1600" spc="-6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EF0DEB-09F2-C73C-3123-7F783077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4" y="1457552"/>
            <a:ext cx="4375559" cy="35976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4BAAF1-5DF7-F1B0-59C8-0B01304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964" y="2652364"/>
            <a:ext cx="4967575" cy="40844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A60748-87B8-9BE7-64A7-4D65F1395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758" y="1200225"/>
            <a:ext cx="5071243" cy="528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67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06229-A2BD-29A7-BC9D-59A6CE377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655DEF-5558-C925-6215-A4CA1D87D440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MariaDB 10.x</a:t>
            </a:r>
            <a:endParaRPr lang="ko-KR" altLang="en-US" sz="1600" spc="-6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8EA3DB7-C059-F50E-7C58-84020123122E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B64C804-D782-4EC5-6353-F306958733DA}"/>
              </a:ext>
            </a:extLst>
          </p:cNvPr>
          <p:cNvSpPr txBox="1"/>
          <p:nvPr/>
        </p:nvSpPr>
        <p:spPr>
          <a:xfrm>
            <a:off x="493442" y="1011680"/>
            <a:ext cx="8521017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MariaDB 10.x Server 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설치</a:t>
            </a:r>
            <a:endParaRPr lang="en-US" altLang="ko-KR" sz="1600" spc="-6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CE9B6-9127-F355-FCE0-B80AAB4314E1}"/>
              </a:ext>
            </a:extLst>
          </p:cNvPr>
          <p:cNvSpPr txBox="1"/>
          <p:nvPr/>
        </p:nvSpPr>
        <p:spPr>
          <a:xfrm>
            <a:off x="493442" y="13854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https://mariadb.org/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D08218-D01B-0CFE-F8D4-F55AC16E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42" y="1881747"/>
            <a:ext cx="7011595" cy="47280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B6A9D2-B6F0-B4E1-16D1-BAB8D5C2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733" y="1124209"/>
            <a:ext cx="6219825" cy="15716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395097-A52D-1645-D65A-288A7C9F2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733" y="2877144"/>
            <a:ext cx="3847571" cy="36577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589732-8BA3-FE84-5C28-54DAC23F0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9132" y="3429000"/>
            <a:ext cx="999312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79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A8811-58EA-2A96-CC56-AD90AB3F9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4272D9-5AA0-84B0-03B2-A7C8A7598F51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강의 소개</a:t>
            </a:r>
            <a:endParaRPr lang="ko-KR" altLang="en-US" sz="1600" spc="-6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92B5BB2-DD0A-048E-2071-D9ECFD12B422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12EC2D-9315-ECD3-3726-60B3E37A2571}"/>
              </a:ext>
            </a:extLst>
          </p:cNvPr>
          <p:cNvSpPr txBox="1"/>
          <p:nvPr/>
        </p:nvSpPr>
        <p:spPr>
          <a:xfrm>
            <a:off x="493442" y="1011680"/>
            <a:ext cx="8521017" cy="438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pc="-60" dirty="0">
                <a:latin typeface="+mj-lt"/>
                <a:ea typeface="Noto Sans CJK KR Regular" panose="020B0500000000000000" pitchFamily="34" charset="-127"/>
              </a:rPr>
              <a:t>○ </a:t>
            </a:r>
            <a:r>
              <a:rPr lang="ko-KR" altLang="en-US" spc="-60" dirty="0" err="1">
                <a:latin typeface="+mj-lt"/>
                <a:ea typeface="Noto Sans CJK KR Regular" panose="020B0500000000000000" pitchFamily="34" charset="-127"/>
              </a:rPr>
              <a:t>강의명</a:t>
            </a:r>
            <a:r>
              <a:rPr lang="ko-KR" altLang="en-US" spc="-60" dirty="0">
                <a:latin typeface="+mj-lt"/>
                <a:ea typeface="Noto Sans CJK KR Regular" panose="020B0500000000000000" pitchFamily="34" charset="-127"/>
              </a:rPr>
              <a:t> </a:t>
            </a:r>
            <a:r>
              <a:rPr lang="en-US" altLang="ko-KR" spc="-60" dirty="0">
                <a:latin typeface="+mj-lt"/>
                <a:ea typeface="Noto Sans CJK KR Regular" panose="020B0500000000000000" pitchFamily="34" charset="-127"/>
              </a:rPr>
              <a:t>: SW </a:t>
            </a:r>
            <a:r>
              <a:rPr lang="ko-KR" altLang="en-US" spc="-60" dirty="0">
                <a:latin typeface="+mj-lt"/>
                <a:ea typeface="Noto Sans CJK KR Regular" panose="020B0500000000000000" pitchFamily="34" charset="-127"/>
              </a:rPr>
              <a:t>프레임워크</a:t>
            </a:r>
            <a:endParaRPr lang="en-US" altLang="ko-KR" spc="-60" dirty="0">
              <a:latin typeface="+mj-lt"/>
              <a:ea typeface="Noto Sans CJK KR Regular" panose="020B0500000000000000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pc="-60" dirty="0">
              <a:latin typeface="+mj-lt"/>
              <a:ea typeface="Noto Sans CJK KR Regular" panose="020B05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pc="-60" dirty="0">
                <a:latin typeface="+mj-lt"/>
                <a:ea typeface="Noto Sans CJK KR Regular" panose="020B0500000000000000" pitchFamily="34" charset="-127"/>
              </a:rPr>
              <a:t>○ 학습 목표</a:t>
            </a:r>
            <a:endParaRPr lang="en-US" altLang="ko-KR" spc="-60" dirty="0">
              <a:latin typeface="+mj-lt"/>
              <a:ea typeface="Noto Sans CJK KR Regular" panose="020B0500000000000000" pitchFamily="34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SW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프레임워크의 개념과 구성 요소 이해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Backend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와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Frontend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프레임워크의 역할과 관계 이해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Spring Boot / 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thymeleaf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Vue, React, Angular, Svelte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의 상호작용 이해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실제 클론 코딩 프로젝트를 통해 팀 협업 및 실무 감각 배양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>
              <a:lnSpc>
                <a:spcPct val="130000"/>
              </a:lnSpc>
            </a:pPr>
            <a:endParaRPr lang="en-US" altLang="ko-KR" spc="-60" dirty="0">
              <a:latin typeface="+mj-lt"/>
              <a:ea typeface="Noto Sans CJK KR Regular" panose="020B05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pc="-60" dirty="0">
                <a:latin typeface="+mj-lt"/>
                <a:ea typeface="Noto Sans CJK KR Regular" panose="020B0500000000000000" pitchFamily="34" charset="-127"/>
              </a:rPr>
              <a:t>○ 강의 진행 방식</a:t>
            </a:r>
            <a:endParaRPr lang="en-US" altLang="ko-KR" spc="-60" dirty="0">
              <a:latin typeface="+mj-lt"/>
              <a:ea typeface="Noto Sans CJK KR Regular" panose="020B0500000000000000" pitchFamily="34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이론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+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실습 병행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실시간 코딩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과제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개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중간 실기 테스트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텀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프로젝트 및 발표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0828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16B36-3032-5BEC-DC0C-2971A9EE8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A9490D-8ED3-3556-5E04-A8A03B6FA5D5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Dbeaver</a:t>
            </a: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Community 25.0</a:t>
            </a:r>
            <a:endParaRPr lang="ko-KR" altLang="en-US" sz="1600" spc="-6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64DA483-7AB8-BA0B-6837-81FBB60B530F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E1EE971-783D-4504-048F-1FE51604F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43" y="1185333"/>
            <a:ext cx="3765290" cy="45918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400689-1E36-79FA-473A-7E607373D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394" y="1185333"/>
            <a:ext cx="5432673" cy="47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87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BF936-1F06-110F-9930-503F29601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0E966C-5219-04EB-07C8-1EFD3374B4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7" r="1831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6219BBE-1081-B3E3-21B0-B4AE404D8AD1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56D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81657-5589-768C-259A-34A7BCA76972}"/>
              </a:ext>
            </a:extLst>
          </p:cNvPr>
          <p:cNvSpPr txBox="1"/>
          <p:nvPr/>
        </p:nvSpPr>
        <p:spPr>
          <a:xfrm>
            <a:off x="5057899" y="3044278"/>
            <a:ext cx="2076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 편성</a:t>
            </a:r>
          </a:p>
        </p:txBody>
      </p:sp>
    </p:spTree>
    <p:extLst>
      <p:ext uri="{BB962C8B-B14F-4D97-AF65-F5344CB8AC3E}">
        <p14:creationId xmlns:p14="http://schemas.microsoft.com/office/powerpoint/2010/main" val="2788132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9CE3A-6C48-ED92-64CA-65367D36B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56F5EA-3501-FBDA-BFB8-891B58406B02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spc="-6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팀편성</a:t>
            </a:r>
            <a:r>
              <a:rPr lang="ko-KR" altLang="en-US" sz="1600" b="1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요구사항</a:t>
            </a:r>
            <a:endParaRPr lang="ko-KR" altLang="en-US" sz="1600" spc="-6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ACC4436-2CED-2E3C-BA17-988057FCBEAA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FDA5D5-0C47-A102-C9B6-396A12B33010}"/>
              </a:ext>
            </a:extLst>
          </p:cNvPr>
          <p:cNvSpPr txBox="1"/>
          <p:nvPr/>
        </p:nvSpPr>
        <p:spPr>
          <a:xfrm>
            <a:off x="493442" y="1011680"/>
            <a:ext cx="8521017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입력</a:t>
            </a:r>
            <a:endParaRPr kumimoji="0" lang="en-US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랜덤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시드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seed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): 같은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시드로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요청하면 같은 결과가 나와야 함. </a:t>
            </a:r>
            <a:endParaRPr kumimoji="0" lang="en-US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sz="1500" dirty="0">
                <a:cs typeface="Calibri" panose="020F0502020204030204" pitchFamily="34" charset="0"/>
              </a:rPr>
              <a:t>팀 배정 인원</a:t>
            </a:r>
            <a:r>
              <a:rPr lang="en-US" altLang="ko-KR" sz="1500" dirty="0">
                <a:cs typeface="Calibri" panose="020F0502020204030204" pitchFamily="34" charset="0"/>
              </a:rPr>
              <a:t>(</a:t>
            </a:r>
            <a:r>
              <a:rPr lang="en-US" altLang="ko-KR" sz="1500" dirty="0" err="1">
                <a:cs typeface="Calibri" panose="020F0502020204030204" pitchFamily="34" charset="0"/>
              </a:rPr>
              <a:t>teamSize</a:t>
            </a:r>
            <a:r>
              <a:rPr lang="en-US" altLang="ko-KR" sz="1500" dirty="0">
                <a:cs typeface="Calibri" panose="020F0502020204030204" pitchFamily="34" charset="0"/>
              </a:rPr>
              <a:t>) : </a:t>
            </a:r>
            <a:r>
              <a:rPr lang="ko-KR" altLang="en-US" sz="1500" dirty="0">
                <a:cs typeface="Calibri" panose="020F0502020204030204" pitchFamily="34" charset="0"/>
              </a:rPr>
              <a:t>한 조에 배정할 인원</a:t>
            </a:r>
            <a:endParaRPr lang="en-US" altLang="ko-KR" sz="1500" dirty="0"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나머지 배치 옵션</a:t>
            </a: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(</a:t>
            </a:r>
            <a:r>
              <a:rPr lang="en-US" altLang="ko-KR" sz="1500" dirty="0">
                <a:cs typeface="Calibri" panose="020F0502020204030204" pitchFamily="34" charset="0"/>
              </a:rPr>
              <a:t>mode)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: </a:t>
            </a:r>
            <a:endParaRPr kumimoji="0" lang="en-US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Calibri" panose="020F0502020204030204" pitchFamily="34" charset="0"/>
            </a:endParaRPr>
          </a:p>
          <a:p>
            <a:pPr marL="742950" lvl="1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merge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: 나머지 인원을 기존 조에 나누어 배치. </a:t>
            </a:r>
            <a:endParaRPr kumimoji="0" lang="en-US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Calibri" panose="020F0502020204030204" pitchFamily="34" charset="0"/>
            </a:endParaRPr>
          </a:p>
          <a:p>
            <a:pPr marL="742950" lvl="1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separate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: 나머지만으로 새로운 조를 구성.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처리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-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출석부(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txt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파일)에서 이름을 읽어서 3명씩 랜덤 조 배정.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dirty="0">
                <a:cs typeface="Calibri" panose="020F0502020204030204" pitchFamily="34" charset="0"/>
              </a:rPr>
              <a:t>-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랜덤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시드에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따라 항상 동일한 랜덤 결과 출력. </a:t>
            </a:r>
            <a:endParaRPr kumimoji="0" lang="en-US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sz="1500" dirty="0">
                <a:cs typeface="Calibri" panose="020F0502020204030204" pitchFamily="34" charset="0"/>
              </a:rPr>
              <a:t>나머지 인원은 선택한 옵션에 따라서 </a:t>
            </a:r>
            <a:endParaRPr lang="en-US" altLang="ko-KR" sz="1500" dirty="0">
              <a:cs typeface="Calibri" panose="020F0502020204030204" pitchFamily="34" charset="0"/>
            </a:endParaRPr>
          </a:p>
          <a:p>
            <a:pPr marL="742950" lvl="1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500" dirty="0" err="1">
                <a:cs typeface="Calibri" panose="020F0502020204030204" pitchFamily="34" charset="0"/>
              </a:rPr>
              <a:t>다른조에</a:t>
            </a:r>
            <a:r>
              <a:rPr lang="ko-KR" altLang="en-US" sz="1500" dirty="0">
                <a:cs typeface="Calibri" panose="020F0502020204030204" pitchFamily="34" charset="0"/>
              </a:rPr>
              <a:t> 편성할지</a:t>
            </a:r>
            <a:r>
              <a:rPr lang="en-US" altLang="ko-KR" sz="1500" dirty="0">
                <a:cs typeface="Calibri" panose="020F0502020204030204" pitchFamily="34" charset="0"/>
              </a:rPr>
              <a:t>(4</a:t>
            </a:r>
            <a:r>
              <a:rPr lang="ko-KR" altLang="en-US" sz="1500" dirty="0">
                <a:cs typeface="Calibri" panose="020F0502020204030204" pitchFamily="34" charset="0"/>
              </a:rPr>
              <a:t>명이 한조</a:t>
            </a:r>
            <a:r>
              <a:rPr lang="en-US" altLang="ko-KR" sz="1500" dirty="0">
                <a:cs typeface="Calibri" panose="020F0502020204030204" pitchFamily="34" charset="0"/>
              </a:rPr>
              <a:t>), </a:t>
            </a:r>
          </a:p>
          <a:p>
            <a:pPr marL="742950" lvl="1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1500" dirty="0">
                <a:cs typeface="Calibri" panose="020F0502020204030204" pitchFamily="34" charset="0"/>
              </a:rPr>
              <a:t>2</a:t>
            </a:r>
            <a:r>
              <a:rPr lang="ko-KR" altLang="en-US" sz="1500" dirty="0">
                <a:cs typeface="Calibri" panose="020F0502020204030204" pitchFamily="34" charset="0"/>
              </a:rPr>
              <a:t>명이 하나의 조로 할 것인지</a:t>
            </a:r>
            <a:endParaRPr kumimoji="0" lang="ko-KR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출력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최종적으로 배정된 조 리스트 출력.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85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AA170-F60C-B32E-9ABF-FA8D9AD71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A9D08C-288E-E6AA-A967-2A5DBF1AE215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자리편성 요구사항</a:t>
            </a:r>
            <a:endParaRPr lang="ko-KR" altLang="en-US" sz="1600" spc="-6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C67EA51-9D2A-2A40-102B-10E6ACB2B6DB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6BCB1D6-BED8-6E30-FBAD-498C570642ED}"/>
              </a:ext>
            </a:extLst>
          </p:cNvPr>
          <p:cNvSpPr txBox="1"/>
          <p:nvPr/>
        </p:nvSpPr>
        <p:spPr>
          <a:xfrm>
            <a:off x="493442" y="1011680"/>
            <a:ext cx="852101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입력</a:t>
            </a:r>
            <a:endParaRPr kumimoji="0" lang="en-US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랜덤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시드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seed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): 같은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시드로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요청하면 같은 결과가 나와야 함. </a:t>
            </a:r>
            <a:endParaRPr kumimoji="0" lang="en-US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가로</a:t>
            </a: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(width)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세로</a:t>
            </a: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(height)</a:t>
            </a:r>
            <a:endParaRPr kumimoji="0" lang="ko-KR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처리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- </a:t>
            </a:r>
            <a:r>
              <a:rPr kumimoji="0" lang="ko-KR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가로 </a:t>
            </a: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x </a:t>
            </a:r>
            <a:r>
              <a:rPr kumimoji="0" lang="ko-KR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세로 개수에 따라 자리 생성</a:t>
            </a:r>
            <a:endParaRPr kumimoji="0" lang="en-US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-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출석부(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txt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파일)에서 이름을 읽어서 </a:t>
            </a:r>
            <a:r>
              <a:rPr kumimoji="0" lang="ko-KR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랜덤 배정</a:t>
            </a:r>
            <a:endParaRPr kumimoji="0" lang="ko-KR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출력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최종적으로 배정된 </a:t>
            </a:r>
            <a:r>
              <a:rPr kumimoji="0" lang="ko-KR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자리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리스트 출력.</a:t>
            </a:r>
            <a:endParaRPr kumimoji="0" lang="en-US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lang="en-US" altLang="ko-KR" sz="1500" dirty="0"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자리가 넉넉하면 조장 이름만 넣어두고</a:t>
            </a: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,</a:t>
            </a:r>
            <a:r>
              <a:rPr lang="ko-KR" altLang="en-US" sz="1500" dirty="0">
                <a:cs typeface="Calibri" panose="020F0502020204030204" pitchFamily="34" charset="0"/>
              </a:rPr>
              <a:t> </a:t>
            </a:r>
            <a:r>
              <a:rPr lang="ko-KR" altLang="en-US" sz="1500" dirty="0" err="1">
                <a:cs typeface="Calibri" panose="020F0502020204030204" pitchFamily="34" charset="0"/>
              </a:rPr>
              <a:t>한줄씩</a:t>
            </a:r>
            <a:r>
              <a:rPr lang="ko-KR" altLang="en-US" sz="1500" dirty="0">
                <a:cs typeface="Calibri" panose="020F0502020204030204" pitchFamily="34" charset="0"/>
              </a:rPr>
              <a:t> 배치</a:t>
            </a:r>
            <a:endParaRPr kumimoji="0" lang="ko-KR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78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4C333-CEFB-35B0-567C-A01EA90B7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7917D0-810B-0A79-BD5A-B9439C811044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강의 소개</a:t>
            </a:r>
            <a:endParaRPr lang="ko-KR" altLang="en-US" sz="1600" spc="-6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B586587-66B6-49B9-0BAE-8FEE860BBDAB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2E65A1C-0D53-8EFC-9A55-0DE8AB77FA58}"/>
              </a:ext>
            </a:extLst>
          </p:cNvPr>
          <p:cNvSpPr txBox="1"/>
          <p:nvPr/>
        </p:nvSpPr>
        <p:spPr>
          <a:xfrm>
            <a:off x="493442" y="1011680"/>
            <a:ext cx="8521017" cy="517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pc="-60" dirty="0">
                <a:latin typeface="+mj-lt"/>
                <a:ea typeface="Noto Sans CJK KR Regular" panose="020B0500000000000000" pitchFamily="34" charset="-127"/>
              </a:rPr>
              <a:t>○ 평가 비율</a:t>
            </a:r>
            <a:endParaRPr lang="en-US" altLang="ko-KR" spc="-60" dirty="0">
              <a:latin typeface="+mj-lt"/>
              <a:ea typeface="Noto Sans CJK KR Regular" panose="020B0500000000000000" pitchFamily="34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출석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10%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지각 및 출석 체크는 교칙에 의거하여 공정하게 부여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예외 없음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지정 좌석제 실시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수업 집중도 및 출결 관리 강화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과제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20%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중간고사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30%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기말고사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40%</a:t>
            </a:r>
          </a:p>
          <a:p>
            <a:pPr>
              <a:lnSpc>
                <a:spcPct val="130000"/>
              </a:lnSpc>
            </a:pPr>
            <a:endParaRPr lang="en-US" altLang="ko-KR" spc="-60" dirty="0">
              <a:latin typeface="+mj-lt"/>
              <a:ea typeface="Noto Sans CJK KR Regular" panose="020B05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pc="-60" dirty="0">
                <a:latin typeface="+mj-lt"/>
                <a:ea typeface="Noto Sans CJK KR Regular" panose="020B0500000000000000" pitchFamily="34" charset="-127"/>
              </a:rPr>
              <a:t>○ 과제</a:t>
            </a:r>
            <a:endParaRPr lang="en-US" altLang="ko-KR" spc="-60" dirty="0">
              <a:latin typeface="+mj-lt"/>
              <a:ea typeface="Noto Sans CJK KR Regular" panose="020B0500000000000000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pc="-60" dirty="0">
              <a:latin typeface="+mj-lt"/>
              <a:ea typeface="Noto Sans CJK KR Regular" panose="020B0500000000000000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pc="-60" dirty="0">
              <a:latin typeface="+mj-lt"/>
              <a:ea typeface="Noto Sans CJK KR Regular" panose="020B0500000000000000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pc="-60" dirty="0">
              <a:latin typeface="+mj-lt"/>
              <a:ea typeface="Noto Sans CJK KR Regular" panose="020B0500000000000000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pc="-60" dirty="0">
                <a:latin typeface="+mj-lt"/>
                <a:ea typeface="Noto Sans CJK KR Regular" panose="020B0500000000000000" pitchFamily="34" charset="-127"/>
              </a:rPr>
              <a:t>○ 중간 실기 시험</a:t>
            </a:r>
            <a:endParaRPr lang="en-US" altLang="ko-KR" spc="-60" dirty="0">
              <a:latin typeface="+mj-lt"/>
              <a:ea typeface="Noto Sans CJK KR Regular" panose="020B0500000000000000" pitchFamily="34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당일 문제 배포 후 수업시간 내 개발 및 제출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시험에 한해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AI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툴 사용 금지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적발 시 퇴실 및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0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점 처리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pc="-60" dirty="0">
              <a:latin typeface="+mj-lt"/>
              <a:ea typeface="Noto Sans CJK KR Regular" panose="020B0500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84C54D-9DBA-52EC-2DB2-0F0A0F29C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601081"/>
              </p:ext>
            </p:extLst>
          </p:nvPr>
        </p:nvGraphicFramePr>
        <p:xfrm>
          <a:off x="874620" y="3899882"/>
          <a:ext cx="5585446" cy="708152"/>
        </p:xfrm>
        <a:graphic>
          <a:graphicData uri="http://schemas.openxmlformats.org/drawingml/2006/table">
            <a:tbl>
              <a:tblPr firstRow="1" bandRow="1"/>
              <a:tblGrid>
                <a:gridCol w="2122580">
                  <a:extLst>
                    <a:ext uri="{9D8B030D-6E8A-4147-A177-3AD203B41FA5}">
                      <a16:colId xmlns:a16="http://schemas.microsoft.com/office/drawing/2014/main" val="2138397110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266191076"/>
                    </a:ext>
                  </a:extLst>
                </a:gridCol>
                <a:gridCol w="897466">
                  <a:extLst>
                    <a:ext uri="{9D8B030D-6E8A-4147-A177-3AD203B41FA5}">
                      <a16:colId xmlns:a16="http://schemas.microsoft.com/office/drawing/2014/main" val="1636956262"/>
                    </a:ext>
                  </a:extLst>
                </a:gridCol>
              </a:tblGrid>
              <a:tr h="155235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1" algn="ctr" defTabSz="457200" rtl="0" eaLnBrk="1" latinLnBrk="0" hangingPunct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9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lt"/>
                          <a:ea typeface="KoPub돋움체 Medium" panose="02020603020101020101" pitchFamily="18" charset="-127"/>
                          <a:cs typeface="+mn-cs"/>
                        </a:rPr>
                        <a:t>과제명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1" algn="ctr" defTabSz="457200" rtl="0" eaLnBrk="1" latinLnBrk="0" hangingPunct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9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lt"/>
                          <a:ea typeface="KoPub돋움체 Medium" panose="02020603020101020101" pitchFamily="18" charset="-127"/>
                          <a:cs typeface="+mn-cs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1" algn="ctr" defTabSz="457200" rtl="0" eaLnBrk="1" latinLnBrk="0" hangingPunct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9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j-lt"/>
                          <a:ea typeface="KoPub돋움체 Medium" panose="02020603020101020101" pitchFamily="18" charset="-127"/>
                          <a:cs typeface="+mn-cs"/>
                        </a:rPr>
                        <a:t>비율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200887"/>
                  </a:ext>
                </a:extLst>
              </a:tr>
              <a:tr h="155235"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b="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과제 </a:t>
                      </a:r>
                      <a:r>
                        <a:rPr lang="en-US" altLang="ko-KR" sz="900" b="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#1 : S/W </a:t>
                      </a:r>
                      <a:r>
                        <a:rPr lang="ko-KR" altLang="en-US" sz="900" b="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프레임워크 개론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강의 내용 기반 간단 퀴즈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10%</a:t>
                      </a:r>
                      <a:endParaRPr lang="ko-KR" altLang="en-US" sz="90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lt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418615"/>
                  </a:ext>
                </a:extLst>
              </a:tr>
              <a:tr h="167525"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b="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과제 </a:t>
                      </a:r>
                      <a:r>
                        <a:rPr lang="en-US" altLang="ko-KR" sz="900" b="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#2 : </a:t>
                      </a:r>
                      <a:r>
                        <a:rPr lang="ko-KR" altLang="en-US" sz="900" b="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요구사항 정의 및 문서 작성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화면 설계서</a:t>
                      </a: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, DB ERD </a:t>
                      </a:r>
                      <a:r>
                        <a:rPr lang="ko-KR" altLang="en-US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작성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90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KoPub돋움체 Medium" panose="02020603020101020101" pitchFamily="18" charset="-127"/>
                        </a:rPr>
                        <a:t>10%</a:t>
                      </a:r>
                      <a:endParaRPr lang="ko-KR" altLang="en-US" sz="90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lt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768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20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F2423-B9F0-7230-2CBC-741799AA4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4DCE18-11D6-68C3-FBDA-F88EF3B036A3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강의 소개</a:t>
            </a:r>
            <a:endParaRPr lang="ko-KR" altLang="en-US" sz="1600" spc="-6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E04A935-619F-0154-6DE6-EFFD7BDCA450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C4DB26C-3613-6B38-0FFF-219E1A14CD2E}"/>
              </a:ext>
            </a:extLst>
          </p:cNvPr>
          <p:cNvSpPr txBox="1"/>
          <p:nvPr/>
        </p:nvSpPr>
        <p:spPr>
          <a:xfrm>
            <a:off x="493442" y="1011680"/>
            <a:ext cx="8521017" cy="32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pc="-60" dirty="0">
                <a:latin typeface="+mj-lt"/>
                <a:ea typeface="Noto Sans CJK KR Regular" panose="020B0500000000000000" pitchFamily="34" charset="-127"/>
              </a:rPr>
              <a:t>○ </a:t>
            </a:r>
            <a:r>
              <a:rPr lang="ko-KR" altLang="en-US" spc="-60" dirty="0" err="1">
                <a:latin typeface="+mj-lt"/>
                <a:ea typeface="Noto Sans CJK KR Regular" panose="020B0500000000000000" pitchFamily="34" charset="-127"/>
              </a:rPr>
              <a:t>텀</a:t>
            </a:r>
            <a:r>
              <a:rPr lang="ko-KR" altLang="en-US" spc="-60" dirty="0">
                <a:latin typeface="+mj-lt"/>
                <a:ea typeface="Noto Sans CJK KR Regular" panose="020B0500000000000000" pitchFamily="34" charset="-127"/>
              </a:rPr>
              <a:t> 프로젝트</a:t>
            </a:r>
            <a:endParaRPr lang="en-US" altLang="ko-KR" spc="-60" dirty="0">
              <a:latin typeface="+mj-lt"/>
              <a:ea typeface="Noto Sans CJK KR Regular" panose="020B0500000000000000" pitchFamily="34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3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인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조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팀 랜덤 배정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다음 주에 바로 팀 배정 진행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과제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#1, </a:t>
            </a:r>
            <a:r>
              <a:rPr kumimoji="0" lang="ko-KR" altLang="en-US" sz="1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과제 </a:t>
            </a:r>
            <a:r>
              <a:rPr kumimoji="0" lang="en-US" altLang="ko-KR" sz="1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#2(</a:t>
            </a:r>
            <a:r>
              <a:rPr kumimoji="0" lang="ko-KR" altLang="en-US" sz="1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요구사항 정의 및 문서 작성</a:t>
            </a:r>
            <a:r>
              <a:rPr kumimoji="0" lang="en-US" altLang="ko-KR" sz="1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중간고사까지는 개별 평가로 진행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클론 코딩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예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 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넷플릭스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배달의 민족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당근 마켓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쿠팡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유튜브 등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평가 비율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교수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(+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외부위원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평가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70%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학생 상호 평가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20%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팀원 간 평가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10%</a:t>
            </a:r>
            <a:endParaRPr lang="en-US" altLang="ko-KR" spc="-60" dirty="0">
              <a:latin typeface="+mj-lt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669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BE4D7-0A4D-3A7A-920E-1FE0BD55A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B899A1-16F7-002C-9F07-4F48105CC9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7" r="1831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4934BC3-4362-023A-4569-C86BD7E04FE7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56D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E96E9B-DFB1-9B12-3FB7-93DA08BED800}"/>
              </a:ext>
            </a:extLst>
          </p:cNvPr>
          <p:cNvSpPr txBox="1"/>
          <p:nvPr/>
        </p:nvSpPr>
        <p:spPr>
          <a:xfrm>
            <a:off x="3640042" y="3044278"/>
            <a:ext cx="49119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SW </a:t>
            </a:r>
            <a:r>
              <a:rPr lang="ko-KR" altLang="en-US" sz="44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프레임워크는</a:t>
            </a:r>
            <a:r>
              <a:rPr lang="en-US" altLang="ko-KR" sz="44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?</a:t>
            </a:r>
            <a:endParaRPr lang="ko-KR" altLang="en-US" sz="44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31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7A014-F786-1ABA-0805-3FF9D68CE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5B641F-CDB2-2315-7127-94BECC3DFBDB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SW 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프레임워크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22BEFD1-D7C1-8873-34D8-F5F33B2591EA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BEA379FE-3043-974F-7249-7ED927FD4DB3}"/>
              </a:ext>
            </a:extLst>
          </p:cNvPr>
          <p:cNvSpPr txBox="1">
            <a:spLocks/>
          </p:cNvSpPr>
          <p:nvPr/>
        </p:nvSpPr>
        <p:spPr>
          <a:xfrm>
            <a:off x="602189" y="1055427"/>
            <a:ext cx="8229600" cy="52286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 marL="0"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b="1" dirty="0">
                <a:latin typeface="+mn-lt"/>
                <a:ea typeface="맑은 고딕" pitchFamily="50" charset="-127"/>
              </a:rPr>
              <a:t>Framework</a:t>
            </a:r>
            <a:r>
              <a:rPr lang="ko-KR" altLang="en-US" sz="2400" b="1" dirty="0">
                <a:latin typeface="+mn-lt"/>
                <a:ea typeface="맑은 고딕" pitchFamily="50" charset="-127"/>
              </a:rPr>
              <a:t>의 개념</a:t>
            </a:r>
            <a:endParaRPr lang="ko-KR" altLang="en-US" sz="1600" b="1" dirty="0">
              <a:latin typeface="+mn-lt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3D75F5-D70D-3EEB-7662-DD11C9EEC178}"/>
              </a:ext>
            </a:extLst>
          </p:cNvPr>
          <p:cNvSpPr/>
          <p:nvPr/>
        </p:nvSpPr>
        <p:spPr>
          <a:xfrm>
            <a:off x="567407" y="1145762"/>
            <a:ext cx="72008" cy="3600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6C07B-431A-CDB3-19B2-8454C5662E22}"/>
              </a:ext>
            </a:extLst>
          </p:cNvPr>
          <p:cNvSpPr/>
          <p:nvPr/>
        </p:nvSpPr>
        <p:spPr>
          <a:xfrm>
            <a:off x="1845877" y="1809762"/>
            <a:ext cx="8573975" cy="590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개발자는 큰 작업 없이 코어 로직 개발에만 집중하여 애플리케이션을 쉽게 만들어내게 하는 개발 플랫폼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87328B-544E-4166-AD96-4DB6BD4AD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507" y="2691367"/>
            <a:ext cx="3386052" cy="2873451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ED818A2F-F40A-4317-8728-02CCEC0C23E5}"/>
              </a:ext>
            </a:extLst>
          </p:cNvPr>
          <p:cNvSpPr txBox="1"/>
          <p:nvPr/>
        </p:nvSpPr>
        <p:spPr>
          <a:xfrm>
            <a:off x="5232059" y="2786020"/>
            <a:ext cx="46470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200" dirty="0"/>
              <a:t>사전적 의미는 </a:t>
            </a:r>
            <a:r>
              <a:rPr lang="en-US" altLang="ko-KR" sz="1200" dirty="0"/>
              <a:t>‘</a:t>
            </a:r>
            <a:r>
              <a:rPr lang="ko-KR" altLang="en-US" sz="1200" b="1" dirty="0"/>
              <a:t>뼈대</a:t>
            </a:r>
            <a:r>
              <a:rPr lang="en-US" altLang="ko-KR" sz="1200" dirty="0"/>
              <a:t>’ </a:t>
            </a:r>
            <a:r>
              <a:rPr lang="ko-KR" altLang="en-US" sz="1200" dirty="0"/>
              <a:t>혹은 </a:t>
            </a:r>
            <a:r>
              <a:rPr lang="en-US" altLang="ko-KR" sz="1200" dirty="0"/>
              <a:t>‘</a:t>
            </a:r>
            <a:r>
              <a:rPr lang="ko-KR" altLang="en-US" sz="1200" b="1" dirty="0"/>
              <a:t>구조</a:t>
            </a:r>
            <a:r>
              <a:rPr lang="en-US" altLang="ko-KR" sz="1200" dirty="0"/>
              <a:t>’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소프트웨어 관점에서 해석하면</a:t>
            </a:r>
            <a:r>
              <a:rPr lang="en-US" altLang="ko-KR" sz="1200" dirty="0"/>
              <a:t>, </a:t>
            </a:r>
            <a:r>
              <a:rPr lang="ko-KR" altLang="en-US" sz="1200" dirty="0"/>
              <a:t>프레임워크는 애플리케이션의 아키텍처에 해당하는 </a:t>
            </a:r>
            <a:r>
              <a:rPr lang="ko-KR" altLang="en-US" sz="1200" b="1" dirty="0"/>
              <a:t>골격 코드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표준</a:t>
            </a:r>
            <a:r>
              <a:rPr lang="en-US" altLang="ko-KR" sz="1200" b="1" dirty="0"/>
              <a:t>)</a:t>
            </a:r>
            <a:r>
              <a:rPr lang="ko-KR" altLang="en-US" sz="1200" dirty="0"/>
              <a:t>라고 할 수 있음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애플리케이션을 개발할 때 가장 중요한 것이 애플리케이션 전체 구조를 결정하는 </a:t>
            </a:r>
            <a:r>
              <a:rPr lang="ko-KR" altLang="en-US" sz="1200" b="1" dirty="0"/>
              <a:t>아키텍처</a:t>
            </a:r>
            <a:r>
              <a:rPr lang="ko-KR" altLang="en-US" sz="1200" dirty="0"/>
              <a:t>이다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아키텍처에 해당하는 코드를 직접 개발하는 것이 아니라 프레임워크로부터 빌려 쓰면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/>
              <a:t>개발자는 아키텍처와 결합할 </a:t>
            </a:r>
            <a:r>
              <a:rPr lang="ko-KR" altLang="en-US" sz="1200" b="1" dirty="0"/>
              <a:t>비즈니스 로직 개발에만 집중</a:t>
            </a:r>
            <a:r>
              <a:rPr lang="ko-KR" altLang="en-US" sz="1200" dirty="0"/>
              <a:t>할 수 있게 된다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프레임워크의 궁극적인 목표는 개발 생산성 및 품질을 높이기 위함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12980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F01E2-960E-B384-5854-34712E77B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4CF08F-E0F9-1971-E1FC-E928FD46F39E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SW 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프레임워크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041549C-A4BE-21DC-5264-6E8EE1CCB43A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B0385A3A-6FAA-A4D2-FED8-7FFC573722E3}"/>
              </a:ext>
            </a:extLst>
          </p:cNvPr>
          <p:cNvSpPr txBox="1">
            <a:spLocks/>
          </p:cNvSpPr>
          <p:nvPr/>
        </p:nvSpPr>
        <p:spPr>
          <a:xfrm>
            <a:off x="602189" y="1055427"/>
            <a:ext cx="8229600" cy="52286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 marL="0"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b="1" dirty="0" err="1">
                <a:latin typeface="+mn-lt"/>
                <a:ea typeface="맑은 고딕" pitchFamily="50" charset="-127"/>
              </a:rPr>
              <a:t>FrontEnd</a:t>
            </a:r>
            <a:r>
              <a:rPr lang="en-US" altLang="ko-KR" sz="2400" b="1" dirty="0">
                <a:latin typeface="+mn-lt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+mn-lt"/>
                <a:ea typeface="맑은 고딕" pitchFamily="50" charset="-127"/>
              </a:rPr>
              <a:t>프레임워크</a:t>
            </a:r>
            <a:endParaRPr lang="ko-KR" altLang="en-US" sz="1600" b="1" dirty="0">
              <a:latin typeface="+mn-lt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8D9CA9-BAAA-705F-3C1E-73CB02E59DC4}"/>
              </a:ext>
            </a:extLst>
          </p:cNvPr>
          <p:cNvSpPr/>
          <p:nvPr/>
        </p:nvSpPr>
        <p:spPr>
          <a:xfrm>
            <a:off x="567407" y="1145762"/>
            <a:ext cx="72008" cy="3600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6E1E6F-E480-5B83-C5E9-C085B8A74D38}"/>
              </a:ext>
            </a:extLst>
          </p:cNvPr>
          <p:cNvSpPr/>
          <p:nvPr/>
        </p:nvSpPr>
        <p:spPr>
          <a:xfrm>
            <a:off x="1845877" y="1809762"/>
            <a:ext cx="8573975" cy="590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웹 어플리케이션의 </a:t>
            </a:r>
            <a:r>
              <a:rPr lang="en-US" altLang="ko-KR" sz="1200" b="1" u="sng" dirty="0">
                <a:solidFill>
                  <a:schemeClr val="bg1"/>
                </a:solidFill>
              </a:rPr>
              <a:t>UI</a:t>
            </a:r>
            <a:r>
              <a:rPr lang="ko-KR" altLang="en-US" sz="1200" b="1" u="sng" dirty="0">
                <a:solidFill>
                  <a:schemeClr val="bg1"/>
                </a:solidFill>
              </a:rPr>
              <a:t>화면</a:t>
            </a:r>
            <a:r>
              <a:rPr lang="ko-KR" altLang="en-US" sz="1200" b="1" dirty="0">
                <a:solidFill>
                  <a:schemeClr val="bg1"/>
                </a:solidFill>
              </a:rPr>
              <a:t>을 개발할 때 필요한 기능과 구조를 미리 정의해 둔 소프트웨어 프레임워크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3817B3A6-D8B6-1D11-7F9B-A97D309B15D2}"/>
              </a:ext>
            </a:extLst>
          </p:cNvPr>
          <p:cNvSpPr txBox="1"/>
          <p:nvPr/>
        </p:nvSpPr>
        <p:spPr>
          <a:xfrm>
            <a:off x="1845877" y="2405015"/>
            <a:ext cx="8573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sz="1200" dirty="0"/>
              <a:t>HTML, CSS, JavaScript </a:t>
            </a:r>
            <a:r>
              <a:rPr lang="ko-KR" altLang="en-US" sz="1200" dirty="0"/>
              <a:t>기반으로 구성되며</a:t>
            </a:r>
            <a:r>
              <a:rPr lang="en-US" altLang="ko-KR" sz="1200" dirty="0"/>
              <a:t>, 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화면 구성</a:t>
            </a:r>
            <a:r>
              <a:rPr lang="en-US" altLang="ko-KR" sz="1200" dirty="0"/>
              <a:t>(Layout), </a:t>
            </a:r>
            <a:r>
              <a:rPr lang="ko-KR" altLang="en-US" sz="1200" dirty="0"/>
              <a:t>이벤트 처리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, </a:t>
            </a:r>
            <a:r>
              <a:rPr lang="ko-KR" altLang="en-US" sz="1200" dirty="0"/>
              <a:t>입력</a:t>
            </a:r>
            <a:r>
              <a:rPr lang="en-US" altLang="ko-KR" sz="1200" dirty="0"/>
              <a:t> </a:t>
            </a:r>
            <a:r>
              <a:rPr lang="ko-KR" altLang="en-US" sz="1200" dirty="0"/>
              <a:t>등</a:t>
            </a:r>
            <a:r>
              <a:rPr lang="en-US" altLang="ko-KR" sz="1200" dirty="0"/>
              <a:t>), </a:t>
            </a:r>
            <a:r>
              <a:rPr lang="ko-KR" altLang="en-US" sz="1200" dirty="0"/>
              <a:t>데이터 바인딩</a:t>
            </a:r>
            <a:r>
              <a:rPr lang="en-US" altLang="ko-KR" sz="1200" dirty="0"/>
              <a:t>(</a:t>
            </a:r>
            <a:r>
              <a:rPr lang="ko-KR" altLang="en-US" sz="1200" dirty="0"/>
              <a:t>서버에서 받은 정보를 화면 요소와 연결</a:t>
            </a:r>
            <a:r>
              <a:rPr lang="en-US" altLang="ko-KR" sz="1200" dirty="0"/>
              <a:t>)</a:t>
            </a:r>
            <a:r>
              <a:rPr lang="ko-KR" altLang="en-US" sz="1200" dirty="0"/>
              <a:t> 등을 쉽게 할 수 있도록 도와 줌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개발자가 일일이 화면 구성과 동작을 구현할 필요 없이</a:t>
            </a:r>
            <a:r>
              <a:rPr lang="en-US" altLang="ko-KR" sz="1200" dirty="0"/>
              <a:t>, </a:t>
            </a:r>
            <a:r>
              <a:rPr lang="ko-KR" altLang="en-US" sz="1200" dirty="0"/>
              <a:t>프레임워크에서 제공하는 기능과 규칙을 따라 개발하면 됨</a:t>
            </a:r>
            <a:r>
              <a:rPr lang="en-US" altLang="ko-KR" sz="1200" dirty="0"/>
              <a:t>. </a:t>
            </a:r>
          </a:p>
          <a:p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905338-6FB6-C6A5-C457-CD950BB60402}"/>
              </a:ext>
            </a:extLst>
          </p:cNvPr>
          <p:cNvSpPr/>
          <p:nvPr/>
        </p:nvSpPr>
        <p:spPr>
          <a:xfrm>
            <a:off x="1845877" y="3781761"/>
            <a:ext cx="8573975" cy="5901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프론트엔드</a:t>
            </a:r>
            <a:r>
              <a:rPr lang="ko-KR" altLang="en-US" sz="1200" b="1" dirty="0">
                <a:solidFill>
                  <a:schemeClr val="tx1"/>
                </a:solidFill>
              </a:rPr>
              <a:t> 프레임워크의 역할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E287FF78-BC9B-6DC3-D5D4-D6D5F5556675}"/>
              </a:ext>
            </a:extLst>
          </p:cNvPr>
          <p:cNvSpPr txBox="1"/>
          <p:nvPr/>
        </p:nvSpPr>
        <p:spPr>
          <a:xfrm>
            <a:off x="1845877" y="4371899"/>
            <a:ext cx="8573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200" dirty="0"/>
              <a:t>화면 구성</a:t>
            </a:r>
            <a:r>
              <a:rPr lang="en-US" altLang="ko-KR" sz="1200" dirty="0"/>
              <a:t>(Layout)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사용자 이벤트 처리 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/>
              <a:t>, </a:t>
            </a:r>
            <a:r>
              <a:rPr lang="ko-KR" altLang="en-US" sz="1200" dirty="0"/>
              <a:t>입력 등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데이터 바인딩 </a:t>
            </a:r>
            <a:r>
              <a:rPr lang="en-US" altLang="ko-KR" sz="1200" dirty="0"/>
              <a:t>(</a:t>
            </a:r>
            <a:r>
              <a:rPr lang="ko-KR" altLang="en-US" sz="1200" dirty="0"/>
              <a:t>서버 데이터 화면 표시 및 사용자 입력 데이터 서버 전송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상태 관리 </a:t>
            </a:r>
            <a:r>
              <a:rPr lang="en-US" altLang="ko-KR" sz="1200" dirty="0"/>
              <a:t>(</a:t>
            </a:r>
            <a:r>
              <a:rPr lang="ko-KR" altLang="en-US" sz="1200" dirty="0"/>
              <a:t>화면 데이터 유지 및 갱신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화면 간 라우팅 </a:t>
            </a:r>
            <a:r>
              <a:rPr lang="en-US" altLang="ko-KR" sz="1200" dirty="0"/>
              <a:t>(</a:t>
            </a:r>
            <a:r>
              <a:rPr lang="ko-KR" altLang="en-US" sz="1200" dirty="0"/>
              <a:t>페이지 이동 관리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22379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F8528-4B78-53AB-6057-67544E0DF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35E80A-0AFF-EAE4-2C8D-08ABCB593D12}"/>
              </a:ext>
            </a:extLst>
          </p:cNvPr>
          <p:cNvSpPr txBox="1"/>
          <p:nvPr/>
        </p:nvSpPr>
        <p:spPr>
          <a:xfrm>
            <a:off x="407988" y="444752"/>
            <a:ext cx="5432158" cy="38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SW </a:t>
            </a:r>
            <a:r>
              <a:rPr lang="ko-KR" altLang="en-US" sz="1600" spc="-6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프레임워크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3A1F4A2-5A0D-C83D-08C6-B5E13A1D5516}"/>
              </a:ext>
            </a:extLst>
          </p:cNvPr>
          <p:cNvCxnSpPr/>
          <p:nvPr/>
        </p:nvCxnSpPr>
        <p:spPr>
          <a:xfrm>
            <a:off x="493443" y="942898"/>
            <a:ext cx="112815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0A89776F-A52E-8C68-9091-D1277513554E}"/>
              </a:ext>
            </a:extLst>
          </p:cNvPr>
          <p:cNvSpPr txBox="1">
            <a:spLocks/>
          </p:cNvSpPr>
          <p:nvPr/>
        </p:nvSpPr>
        <p:spPr>
          <a:xfrm>
            <a:off x="602189" y="1055427"/>
            <a:ext cx="8229600" cy="52286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 marL="0"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b="1" dirty="0" err="1">
                <a:latin typeface="+mn-lt"/>
                <a:ea typeface="맑은 고딕" pitchFamily="50" charset="-127"/>
              </a:rPr>
              <a:t>FrontEnd</a:t>
            </a:r>
            <a:r>
              <a:rPr lang="en-US" altLang="ko-KR" sz="2400" b="1" dirty="0">
                <a:latin typeface="+mn-lt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+mn-lt"/>
                <a:ea typeface="맑은 고딕" pitchFamily="50" charset="-127"/>
              </a:rPr>
              <a:t>프레임워크</a:t>
            </a:r>
            <a:endParaRPr lang="ko-KR" altLang="en-US" sz="1600" b="1" dirty="0">
              <a:latin typeface="+mn-lt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8B17C4-C45E-CC65-9688-1AC9DE387362}"/>
              </a:ext>
            </a:extLst>
          </p:cNvPr>
          <p:cNvSpPr/>
          <p:nvPr/>
        </p:nvSpPr>
        <p:spPr>
          <a:xfrm>
            <a:off x="567407" y="1145762"/>
            <a:ext cx="72008" cy="3600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F46DAC-2D71-43A5-1432-C0201E45311A}"/>
              </a:ext>
            </a:extLst>
          </p:cNvPr>
          <p:cNvSpPr/>
          <p:nvPr/>
        </p:nvSpPr>
        <p:spPr>
          <a:xfrm>
            <a:off x="1845877" y="1530360"/>
            <a:ext cx="8573975" cy="5901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프론트엔드</a:t>
            </a:r>
            <a:r>
              <a:rPr lang="ko-KR" altLang="en-US" sz="1200" b="1" dirty="0">
                <a:solidFill>
                  <a:schemeClr val="tx1"/>
                </a:solidFill>
              </a:rPr>
              <a:t> 프레임워크의 역사 및 등장 배경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BEF7610D-DAC5-F954-D70D-BAE58F43282D}"/>
              </a:ext>
            </a:extLst>
          </p:cNvPr>
          <p:cNvSpPr txBox="1"/>
          <p:nvPr/>
        </p:nvSpPr>
        <p:spPr>
          <a:xfrm>
            <a:off x="1845877" y="2125613"/>
            <a:ext cx="857397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1200" dirty="0"/>
              <a:t>초기 웹 개발 </a:t>
            </a:r>
            <a:r>
              <a:rPr lang="en-US" altLang="ko-KR" sz="1200" dirty="0"/>
              <a:t>(1990</a:t>
            </a:r>
            <a:r>
              <a:rPr lang="ko-KR" altLang="en-US" sz="1200" dirty="0"/>
              <a:t>년대</a:t>
            </a:r>
            <a:r>
              <a:rPr lang="en-US" altLang="ko-KR" sz="1200" dirty="0"/>
              <a:t>~2000</a:t>
            </a:r>
            <a:r>
              <a:rPr lang="ko-KR" altLang="en-US" sz="1200" dirty="0"/>
              <a:t>년대 초반</a:t>
            </a:r>
            <a:r>
              <a:rPr lang="en-US" altLang="ko-KR" sz="1200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HTML, CSS, JavaScript</a:t>
            </a:r>
            <a:r>
              <a:rPr lang="ko-KR" altLang="en-US" sz="1200" dirty="0"/>
              <a:t>만으로 정적인 페이지 개발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데이터 처리는 대부분 서버에서 수행 </a:t>
            </a:r>
            <a:r>
              <a:rPr lang="en-US" altLang="ko-KR" sz="1200" dirty="0"/>
              <a:t>(JSP, PHP </a:t>
            </a:r>
            <a:r>
              <a:rPr lang="ko-KR" altLang="en-US" sz="1200" dirty="0"/>
              <a:t>등 서버 사이드 렌더링 방식</a:t>
            </a:r>
            <a:r>
              <a:rPr lang="en-US" altLang="ko-KR" sz="1200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클라이언트</a:t>
            </a:r>
            <a:r>
              <a:rPr lang="en-US" altLang="ko-KR" sz="1200" dirty="0"/>
              <a:t>(</a:t>
            </a:r>
            <a:r>
              <a:rPr lang="ko-KR" altLang="en-US" sz="1200" dirty="0"/>
              <a:t>브라우저</a:t>
            </a:r>
            <a:r>
              <a:rPr lang="en-US" altLang="ko-KR" sz="1200" dirty="0"/>
              <a:t>)</a:t>
            </a:r>
            <a:r>
              <a:rPr lang="ko-KR" altLang="en-US" sz="1200" dirty="0"/>
              <a:t>에서의 동적 처리가 매우 제한적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AJAX </a:t>
            </a:r>
            <a:r>
              <a:rPr lang="ko-KR" altLang="en-US" sz="1200" dirty="0"/>
              <a:t>등장 </a:t>
            </a:r>
            <a:r>
              <a:rPr lang="en-US" altLang="ko-KR" sz="1200" dirty="0"/>
              <a:t>(2000</a:t>
            </a:r>
            <a:r>
              <a:rPr lang="ko-KR" altLang="en-US" sz="1200" dirty="0"/>
              <a:t>년대 중반</a:t>
            </a:r>
            <a:r>
              <a:rPr lang="en-US" altLang="ko-KR" sz="1200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웹 페이지 </a:t>
            </a:r>
            <a:r>
              <a:rPr lang="ko-KR" altLang="en-US" sz="1200" dirty="0" err="1"/>
              <a:t>새로고침</a:t>
            </a:r>
            <a:r>
              <a:rPr lang="ko-KR" altLang="en-US" sz="1200" dirty="0"/>
              <a:t> 없이 서버와 비동기 데이터 교환 가능해짐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부분 화면 갱신 및 동적 웹 페이지 구현 가능해짐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JavaScript</a:t>
            </a:r>
            <a:r>
              <a:rPr lang="ko-KR" altLang="en-US" sz="1200" dirty="0"/>
              <a:t>의 역할 증가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프론트엔드</a:t>
            </a:r>
            <a:r>
              <a:rPr lang="ko-KR" altLang="en-US" sz="1200" dirty="0"/>
              <a:t> 개발 복잡도 상승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jQuery </a:t>
            </a:r>
            <a:r>
              <a:rPr lang="ko-KR" altLang="en-US" sz="1200" dirty="0"/>
              <a:t>시대 </a:t>
            </a:r>
            <a:r>
              <a:rPr lang="en-US" altLang="ko-KR" sz="1200" dirty="0"/>
              <a:t>(2006</a:t>
            </a:r>
            <a:r>
              <a:rPr lang="ko-KR" altLang="en-US" sz="1200" dirty="0"/>
              <a:t>년</a:t>
            </a:r>
            <a:r>
              <a:rPr lang="en-US" altLang="ko-KR" sz="1200" dirty="0"/>
              <a:t>~)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DOM </a:t>
            </a:r>
            <a:r>
              <a:rPr lang="ko-KR" altLang="en-US" sz="1200" dirty="0"/>
              <a:t>조작</a:t>
            </a:r>
            <a:r>
              <a:rPr lang="en-US" altLang="ko-KR" sz="1200" dirty="0"/>
              <a:t>, </a:t>
            </a:r>
            <a:r>
              <a:rPr lang="ko-KR" altLang="en-US" sz="1200" dirty="0"/>
              <a:t>이벤트 처리</a:t>
            </a:r>
            <a:r>
              <a:rPr lang="en-US" altLang="ko-KR" sz="1200" dirty="0"/>
              <a:t>, Ajax </a:t>
            </a:r>
            <a:r>
              <a:rPr lang="ko-KR" altLang="en-US" sz="1200" dirty="0"/>
              <a:t>요청을 쉽게 할 수 있도록 돕는 라이브러리 등장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웹 개발 생산성 향상</a:t>
            </a:r>
            <a:r>
              <a:rPr lang="en-US" altLang="ko-KR" sz="1200" dirty="0"/>
              <a:t>, </a:t>
            </a:r>
            <a:r>
              <a:rPr lang="ko-KR" altLang="en-US" sz="1200" dirty="0"/>
              <a:t>그러나 대규모 프로젝트 관리 한계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SPA (Single Page Application) </a:t>
            </a:r>
            <a:r>
              <a:rPr lang="ko-KR" altLang="en-US" sz="1200" dirty="0"/>
              <a:t>시대 </a:t>
            </a:r>
            <a:r>
              <a:rPr lang="en-US" altLang="ko-KR" sz="1200" dirty="0"/>
              <a:t>(2010</a:t>
            </a:r>
            <a:r>
              <a:rPr lang="ko-KR" altLang="en-US" sz="1200" dirty="0"/>
              <a:t>년</a:t>
            </a:r>
            <a:r>
              <a:rPr lang="en-US" altLang="ko-KR" sz="1200" dirty="0"/>
              <a:t>~)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서버에서 전체 페이지를 제공하는 방식 대신</a:t>
            </a:r>
            <a:r>
              <a:rPr lang="en-US" altLang="ko-KR" sz="1200" dirty="0"/>
              <a:t>, </a:t>
            </a:r>
            <a:r>
              <a:rPr lang="ko-KR" altLang="en-US" sz="1200" dirty="0"/>
              <a:t>초기 로딩 후 필요한 데이터만 서버에서 받아와 화면 갱신</a:t>
            </a:r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페이스북</a:t>
            </a:r>
            <a:r>
              <a:rPr lang="en-US" altLang="ko-KR" sz="1200" dirty="0"/>
              <a:t>, </a:t>
            </a:r>
            <a:r>
              <a:rPr lang="ko-KR" altLang="en-US" sz="1200" dirty="0"/>
              <a:t>구글 등의 대규모 서비스에서 </a:t>
            </a:r>
            <a:r>
              <a:rPr lang="en-US" altLang="ko-KR" sz="1200" dirty="0"/>
              <a:t>SPA </a:t>
            </a:r>
            <a:r>
              <a:rPr lang="ko-KR" altLang="en-US" sz="1200" dirty="0"/>
              <a:t>도입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클라이언트 로직 복잡해지면서</a:t>
            </a:r>
            <a:r>
              <a:rPr lang="en-US" altLang="ko-KR" sz="1200" dirty="0"/>
              <a:t>, </a:t>
            </a:r>
            <a:r>
              <a:rPr lang="ko-KR" altLang="en-US" sz="1200" dirty="0"/>
              <a:t>구조적 개발을 위한 </a:t>
            </a:r>
            <a:r>
              <a:rPr lang="ko-KR" altLang="en-US" sz="1200" dirty="0" err="1"/>
              <a:t>프론트엔드</a:t>
            </a:r>
            <a:r>
              <a:rPr lang="ko-KR" altLang="en-US" sz="1200" dirty="0"/>
              <a:t> 프레임워크 필요성 증가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현대 </a:t>
            </a:r>
            <a:r>
              <a:rPr lang="ko-KR" altLang="en-US" sz="1200" dirty="0" err="1"/>
              <a:t>프론트엔드</a:t>
            </a:r>
            <a:r>
              <a:rPr lang="ko-KR" altLang="en-US" sz="1200" dirty="0"/>
              <a:t> 프레임워크의 등장 </a:t>
            </a:r>
            <a:r>
              <a:rPr lang="en-US" altLang="ko-KR" sz="1200" dirty="0"/>
              <a:t>(2010</a:t>
            </a:r>
            <a:r>
              <a:rPr lang="ko-KR" altLang="en-US" sz="1200" dirty="0"/>
              <a:t>년대 후반</a:t>
            </a:r>
            <a:r>
              <a:rPr lang="en-US" altLang="ko-KR" sz="1200" dirty="0"/>
              <a:t>~)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React, Vue, Angular </a:t>
            </a:r>
            <a:r>
              <a:rPr lang="ko-KR" altLang="en-US" sz="1200" dirty="0"/>
              <a:t>등 컴포넌트 기반 개발 중심 프레임워크 확산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/>
              <a:t>화면을 작은 단위</a:t>
            </a:r>
            <a:r>
              <a:rPr lang="en-US" altLang="ko-KR" sz="1200" dirty="0"/>
              <a:t>(</a:t>
            </a:r>
            <a:r>
              <a:rPr lang="ko-KR" altLang="en-US" sz="1200" dirty="0"/>
              <a:t>컴포넌트</a:t>
            </a:r>
            <a:r>
              <a:rPr lang="en-US" altLang="ko-KR" sz="1200" dirty="0"/>
              <a:t>)</a:t>
            </a:r>
            <a:r>
              <a:rPr lang="ko-KR" altLang="en-US" sz="1200" dirty="0"/>
              <a:t>로 쪼개어 개발 및 재사용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ko-KR" altLang="en-US" sz="1200" dirty="0" err="1"/>
              <a:t>프론트엔드</a:t>
            </a:r>
            <a:r>
              <a:rPr lang="ko-KR" altLang="en-US" sz="1200" dirty="0"/>
              <a:t> 개발의 독립성 강화 → </a:t>
            </a:r>
            <a:r>
              <a:rPr lang="ko-KR" altLang="en-US" sz="1200" dirty="0" err="1"/>
              <a:t>백엔드와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프론트엔드</a:t>
            </a:r>
            <a:r>
              <a:rPr lang="ko-KR" altLang="en-US" sz="1200" dirty="0"/>
              <a:t> 분리</a:t>
            </a:r>
            <a:r>
              <a:rPr lang="en-US" altLang="ko-KR" sz="1200" dirty="0"/>
              <a:t>(Separation of Concerns) </a:t>
            </a:r>
            <a:r>
              <a:rPr lang="ko-KR" altLang="en-US" sz="1200" dirty="0"/>
              <a:t>트렌드 확산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CSR(Client Side Rendering)</a:t>
            </a:r>
            <a:r>
              <a:rPr lang="ko-KR" altLang="en-US" sz="1200" dirty="0"/>
              <a:t>과 </a:t>
            </a:r>
            <a:r>
              <a:rPr lang="en-US" altLang="ko-KR" sz="1200" dirty="0"/>
              <a:t>SSR(Server Side Rendering)</a:t>
            </a:r>
            <a:r>
              <a:rPr lang="ko-KR" altLang="en-US" sz="1200" dirty="0"/>
              <a:t>의 개념도 정립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7274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2207</Words>
  <Application>Microsoft Office PowerPoint</Application>
  <PresentationFormat>와이드스크린</PresentationFormat>
  <Paragraphs>340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Noto Sans CJK KR Regular</vt:lpstr>
      <vt:lpstr>Rix고딕 L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김효진</dc:creator>
  <cp:lastModifiedBy>종필 김</cp:lastModifiedBy>
  <cp:revision>141</cp:revision>
  <dcterms:created xsi:type="dcterms:W3CDTF">2023-05-24T05:33:51Z</dcterms:created>
  <dcterms:modified xsi:type="dcterms:W3CDTF">2025-03-12T05:39:52Z</dcterms:modified>
</cp:coreProperties>
</file>